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85" r:id="rId7"/>
    <p:sldId id="262" r:id="rId8"/>
    <p:sldId id="263" r:id="rId9"/>
    <p:sldId id="284" r:id="rId10"/>
    <p:sldId id="259" r:id="rId11"/>
    <p:sldId id="260" r:id="rId12"/>
    <p:sldId id="281" r:id="rId13"/>
    <p:sldId id="282" r:id="rId14"/>
    <p:sldId id="269" r:id="rId15"/>
    <p:sldId id="270" r:id="rId16"/>
    <p:sldId id="271" r:id="rId17"/>
    <p:sldId id="272" r:id="rId18"/>
    <p:sldId id="283" r:id="rId19"/>
    <p:sldId id="273" r:id="rId20"/>
    <p:sldId id="276" r:id="rId21"/>
    <p:sldId id="277" r:id="rId22"/>
    <p:sldId id="278" r:id="rId23"/>
    <p:sldId id="286" r:id="rId24"/>
    <p:sldId id="275" r:id="rId25"/>
    <p:sldId id="279" r:id="rId26"/>
  </p:sldIdLst>
  <p:sldSz cx="12192000" cy="6858000"/>
  <p:notesSz cx="6858000" cy="12192000"/>
  <p:embeddedFontLst>
    <p:embeddedFont>
      <p:font typeface="MiSans" pitchFamily="34" charset="-122"/>
      <p:regular r:id="rId30"/>
    </p:embeddedFont>
    <p:embeddedFont>
      <p:font typeface="MiSans" pitchFamily="34" charset="-120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2" d="100"/>
          <a:sy n="122" d="100"/>
        </p:scale>
        <p:origin x="2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0-d2slbem1bb2p4onbqkg0.png"/>
          <p:cNvPicPr>
            <a:picLocks noChangeAspect="1"/>
          </p:cNvPicPr>
          <p:nvPr/>
        </p:nvPicPr>
        <p:blipFill>
          <a:blip r:embed="rId1"/>
          <a:srcRect l="10" r="10"/>
          <a:stretch>
            <a:fillRect/>
          </a:stretch>
        </p:blipFill>
        <p:spPr>
          <a:xfrm rot="21600000">
            <a:off x="-21590" y="94594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9480" y="1820545"/>
            <a:ext cx="7026275" cy="32480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6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LocalCanvas：重塑移动端AI视觉创作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991834" y="4942710"/>
            <a:ext cx="2417981" cy="502920"/>
          </a:xfrm>
          <a:prstGeom prst="roundRect">
            <a:avLst>
              <a:gd name="adj" fmla="val 50000"/>
            </a:avLst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1124600" y="4224020"/>
            <a:ext cx="2417981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991834" y="5001388"/>
            <a:ext cx="24961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汇报人:邵熠偈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10040" y="4213860"/>
            <a:ext cx="2417981" cy="502920"/>
          </a:xfrm>
          <a:prstGeom prst="roundRect">
            <a:avLst>
              <a:gd name="adj" fmla="val 50000"/>
            </a:avLst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4010040" y="4213860"/>
            <a:ext cx="2417981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971290" y="4265930"/>
            <a:ext cx="2496185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时间:2025/01/01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33780" y="1459230"/>
            <a:ext cx="5783947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8"/>
          <p:cNvSpPr/>
          <p:nvPr/>
        </p:nvSpPr>
        <p:spPr>
          <a:xfrm>
            <a:off x="6939680" y="1367790"/>
            <a:ext cx="168857" cy="182880"/>
          </a:xfrm>
          <a:prstGeom prst="chevron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6939680" y="1367790"/>
            <a:ext cx="168857" cy="182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3814" y="1367790"/>
            <a:ext cx="168857" cy="182880"/>
          </a:xfrm>
          <a:prstGeom prst="chevron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7113814" y="1367790"/>
            <a:ext cx="168857" cy="182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287948" y="1367790"/>
            <a:ext cx="168857" cy="182880"/>
          </a:xfrm>
          <a:prstGeom prst="chevron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7287948" y="1367790"/>
            <a:ext cx="168857" cy="182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68400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2684008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504541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2504541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2325074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9"/>
          <p:cNvSpPr/>
          <p:nvPr/>
        </p:nvSpPr>
        <p:spPr>
          <a:xfrm>
            <a:off x="2325074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2145606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1"/>
          <p:cNvSpPr/>
          <p:nvPr/>
        </p:nvSpPr>
        <p:spPr>
          <a:xfrm>
            <a:off x="2145606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966139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3"/>
          <p:cNvSpPr/>
          <p:nvPr/>
        </p:nvSpPr>
        <p:spPr>
          <a:xfrm>
            <a:off x="1966139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1786672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1786672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1607204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7"/>
          <p:cNvSpPr/>
          <p:nvPr/>
        </p:nvSpPr>
        <p:spPr>
          <a:xfrm>
            <a:off x="1607204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1427737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2" name="Text 29"/>
          <p:cNvSpPr/>
          <p:nvPr/>
        </p:nvSpPr>
        <p:spPr>
          <a:xfrm>
            <a:off x="1427737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268400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1"/>
          <p:cNvSpPr/>
          <p:nvPr/>
        </p:nvSpPr>
        <p:spPr>
          <a:xfrm>
            <a:off x="2684008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2504541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3"/>
          <p:cNvSpPr/>
          <p:nvPr/>
        </p:nvSpPr>
        <p:spPr>
          <a:xfrm>
            <a:off x="2504541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2325074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5"/>
          <p:cNvSpPr/>
          <p:nvPr/>
        </p:nvSpPr>
        <p:spPr>
          <a:xfrm>
            <a:off x="2325074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2145606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7"/>
          <p:cNvSpPr/>
          <p:nvPr/>
        </p:nvSpPr>
        <p:spPr>
          <a:xfrm>
            <a:off x="2145606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1966139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42" name="Text 39"/>
          <p:cNvSpPr/>
          <p:nvPr/>
        </p:nvSpPr>
        <p:spPr>
          <a:xfrm>
            <a:off x="1966139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1786672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1"/>
          <p:cNvSpPr/>
          <p:nvPr/>
        </p:nvSpPr>
        <p:spPr>
          <a:xfrm>
            <a:off x="1786672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1607204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3"/>
          <p:cNvSpPr/>
          <p:nvPr/>
        </p:nvSpPr>
        <p:spPr>
          <a:xfrm>
            <a:off x="1607204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1427737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5"/>
          <p:cNvSpPr/>
          <p:nvPr/>
        </p:nvSpPr>
        <p:spPr>
          <a:xfrm>
            <a:off x="1427737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268400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7"/>
          <p:cNvSpPr/>
          <p:nvPr/>
        </p:nvSpPr>
        <p:spPr>
          <a:xfrm>
            <a:off x="2684008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2504541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2" name="Text 49"/>
          <p:cNvSpPr/>
          <p:nvPr/>
        </p:nvSpPr>
        <p:spPr>
          <a:xfrm>
            <a:off x="2504541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2325074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1"/>
          <p:cNvSpPr/>
          <p:nvPr/>
        </p:nvSpPr>
        <p:spPr>
          <a:xfrm>
            <a:off x="2325074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2145606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3"/>
          <p:cNvSpPr/>
          <p:nvPr/>
        </p:nvSpPr>
        <p:spPr>
          <a:xfrm>
            <a:off x="2145606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7" name="Shape 54"/>
          <p:cNvSpPr/>
          <p:nvPr/>
        </p:nvSpPr>
        <p:spPr>
          <a:xfrm>
            <a:off x="1966139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5"/>
          <p:cNvSpPr/>
          <p:nvPr/>
        </p:nvSpPr>
        <p:spPr>
          <a:xfrm>
            <a:off x="1966139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1786672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7"/>
          <p:cNvSpPr/>
          <p:nvPr/>
        </p:nvSpPr>
        <p:spPr>
          <a:xfrm>
            <a:off x="1786672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1" name="Shape 58"/>
          <p:cNvSpPr/>
          <p:nvPr/>
        </p:nvSpPr>
        <p:spPr>
          <a:xfrm>
            <a:off x="1607204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62" name="Text 59"/>
          <p:cNvSpPr/>
          <p:nvPr/>
        </p:nvSpPr>
        <p:spPr>
          <a:xfrm>
            <a:off x="1607204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3" name="Shape 60"/>
          <p:cNvSpPr/>
          <p:nvPr/>
        </p:nvSpPr>
        <p:spPr>
          <a:xfrm>
            <a:off x="1427737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64" name="Text 61"/>
          <p:cNvSpPr/>
          <p:nvPr/>
        </p:nvSpPr>
        <p:spPr>
          <a:xfrm>
            <a:off x="1427737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5" name="Shape 62"/>
          <p:cNvSpPr/>
          <p:nvPr/>
        </p:nvSpPr>
        <p:spPr>
          <a:xfrm>
            <a:off x="268400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3"/>
          <p:cNvSpPr/>
          <p:nvPr/>
        </p:nvSpPr>
        <p:spPr>
          <a:xfrm>
            <a:off x="2684008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7" name="Shape 64"/>
          <p:cNvSpPr/>
          <p:nvPr/>
        </p:nvSpPr>
        <p:spPr>
          <a:xfrm>
            <a:off x="2504541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5"/>
          <p:cNvSpPr/>
          <p:nvPr/>
        </p:nvSpPr>
        <p:spPr>
          <a:xfrm>
            <a:off x="2504541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9" name="Shape 66"/>
          <p:cNvSpPr/>
          <p:nvPr/>
        </p:nvSpPr>
        <p:spPr>
          <a:xfrm>
            <a:off x="2325074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0" name="Text 67"/>
          <p:cNvSpPr/>
          <p:nvPr/>
        </p:nvSpPr>
        <p:spPr>
          <a:xfrm>
            <a:off x="2325074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1" name="Shape 68"/>
          <p:cNvSpPr/>
          <p:nvPr/>
        </p:nvSpPr>
        <p:spPr>
          <a:xfrm>
            <a:off x="2145606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2" name="Text 69"/>
          <p:cNvSpPr/>
          <p:nvPr/>
        </p:nvSpPr>
        <p:spPr>
          <a:xfrm>
            <a:off x="2145606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3" name="Shape 70"/>
          <p:cNvSpPr/>
          <p:nvPr/>
        </p:nvSpPr>
        <p:spPr>
          <a:xfrm>
            <a:off x="1966139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4" name="Text 71"/>
          <p:cNvSpPr/>
          <p:nvPr/>
        </p:nvSpPr>
        <p:spPr>
          <a:xfrm>
            <a:off x="1966139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5" name="Shape 72"/>
          <p:cNvSpPr/>
          <p:nvPr/>
        </p:nvSpPr>
        <p:spPr>
          <a:xfrm>
            <a:off x="1786672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6" name="Text 73"/>
          <p:cNvSpPr/>
          <p:nvPr/>
        </p:nvSpPr>
        <p:spPr>
          <a:xfrm>
            <a:off x="1786672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7" name="Shape 74"/>
          <p:cNvSpPr/>
          <p:nvPr/>
        </p:nvSpPr>
        <p:spPr>
          <a:xfrm>
            <a:off x="1607204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8" name="Text 75"/>
          <p:cNvSpPr/>
          <p:nvPr/>
        </p:nvSpPr>
        <p:spPr>
          <a:xfrm>
            <a:off x="1607204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9" name="Shape 76"/>
          <p:cNvSpPr/>
          <p:nvPr/>
        </p:nvSpPr>
        <p:spPr>
          <a:xfrm>
            <a:off x="1427737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80" name="Text 77"/>
          <p:cNvSpPr/>
          <p:nvPr/>
        </p:nvSpPr>
        <p:spPr>
          <a:xfrm>
            <a:off x="1427737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1" name="Shape 78"/>
          <p:cNvSpPr/>
          <p:nvPr/>
        </p:nvSpPr>
        <p:spPr>
          <a:xfrm>
            <a:off x="268400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82" name="Text 79"/>
          <p:cNvSpPr/>
          <p:nvPr/>
        </p:nvSpPr>
        <p:spPr>
          <a:xfrm>
            <a:off x="2684008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3" name="Shape 80"/>
          <p:cNvSpPr/>
          <p:nvPr/>
        </p:nvSpPr>
        <p:spPr>
          <a:xfrm>
            <a:off x="2504541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84" name="Text 81"/>
          <p:cNvSpPr/>
          <p:nvPr/>
        </p:nvSpPr>
        <p:spPr>
          <a:xfrm>
            <a:off x="2504541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5" name="Shape 82"/>
          <p:cNvSpPr/>
          <p:nvPr/>
        </p:nvSpPr>
        <p:spPr>
          <a:xfrm>
            <a:off x="2325074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86" name="Text 83"/>
          <p:cNvSpPr/>
          <p:nvPr/>
        </p:nvSpPr>
        <p:spPr>
          <a:xfrm>
            <a:off x="2325074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7" name="Shape 84"/>
          <p:cNvSpPr/>
          <p:nvPr/>
        </p:nvSpPr>
        <p:spPr>
          <a:xfrm>
            <a:off x="2145606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88" name="Text 85"/>
          <p:cNvSpPr/>
          <p:nvPr/>
        </p:nvSpPr>
        <p:spPr>
          <a:xfrm>
            <a:off x="2145606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9" name="Shape 86"/>
          <p:cNvSpPr/>
          <p:nvPr/>
        </p:nvSpPr>
        <p:spPr>
          <a:xfrm>
            <a:off x="1966139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0" name="Text 87"/>
          <p:cNvSpPr/>
          <p:nvPr/>
        </p:nvSpPr>
        <p:spPr>
          <a:xfrm>
            <a:off x="1966139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1" name="Shape 88"/>
          <p:cNvSpPr/>
          <p:nvPr/>
        </p:nvSpPr>
        <p:spPr>
          <a:xfrm>
            <a:off x="1786672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2" name="Text 89"/>
          <p:cNvSpPr/>
          <p:nvPr/>
        </p:nvSpPr>
        <p:spPr>
          <a:xfrm>
            <a:off x="1786672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3" name="Shape 90"/>
          <p:cNvSpPr/>
          <p:nvPr/>
        </p:nvSpPr>
        <p:spPr>
          <a:xfrm>
            <a:off x="1607204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4" name="Text 91"/>
          <p:cNvSpPr/>
          <p:nvPr/>
        </p:nvSpPr>
        <p:spPr>
          <a:xfrm>
            <a:off x="1607204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5" name="Shape 92"/>
          <p:cNvSpPr/>
          <p:nvPr/>
        </p:nvSpPr>
        <p:spPr>
          <a:xfrm>
            <a:off x="1427737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6" name="Text 93"/>
          <p:cNvSpPr/>
          <p:nvPr/>
        </p:nvSpPr>
        <p:spPr>
          <a:xfrm>
            <a:off x="1427737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7" name="Shape 94"/>
          <p:cNvSpPr/>
          <p:nvPr/>
        </p:nvSpPr>
        <p:spPr>
          <a:xfrm>
            <a:off x="268400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8" name="Text 95"/>
          <p:cNvSpPr/>
          <p:nvPr/>
        </p:nvSpPr>
        <p:spPr>
          <a:xfrm>
            <a:off x="2684008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9" name="Shape 96"/>
          <p:cNvSpPr/>
          <p:nvPr/>
        </p:nvSpPr>
        <p:spPr>
          <a:xfrm>
            <a:off x="2504541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0" name="Text 97"/>
          <p:cNvSpPr/>
          <p:nvPr/>
        </p:nvSpPr>
        <p:spPr>
          <a:xfrm>
            <a:off x="2504541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1" name="Shape 98"/>
          <p:cNvSpPr/>
          <p:nvPr/>
        </p:nvSpPr>
        <p:spPr>
          <a:xfrm>
            <a:off x="2325074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2" name="Text 99"/>
          <p:cNvSpPr/>
          <p:nvPr/>
        </p:nvSpPr>
        <p:spPr>
          <a:xfrm>
            <a:off x="2325074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3" name="Shape 100"/>
          <p:cNvSpPr/>
          <p:nvPr/>
        </p:nvSpPr>
        <p:spPr>
          <a:xfrm>
            <a:off x="2145606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4" name="Text 101"/>
          <p:cNvSpPr/>
          <p:nvPr/>
        </p:nvSpPr>
        <p:spPr>
          <a:xfrm>
            <a:off x="2145606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5" name="Shape 102"/>
          <p:cNvSpPr/>
          <p:nvPr/>
        </p:nvSpPr>
        <p:spPr>
          <a:xfrm>
            <a:off x="1966139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6" name="Text 103"/>
          <p:cNvSpPr/>
          <p:nvPr/>
        </p:nvSpPr>
        <p:spPr>
          <a:xfrm>
            <a:off x="1966139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7" name="Shape 104"/>
          <p:cNvSpPr/>
          <p:nvPr/>
        </p:nvSpPr>
        <p:spPr>
          <a:xfrm>
            <a:off x="1786672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8" name="Text 105"/>
          <p:cNvSpPr/>
          <p:nvPr/>
        </p:nvSpPr>
        <p:spPr>
          <a:xfrm>
            <a:off x="1786672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9" name="Shape 106"/>
          <p:cNvSpPr/>
          <p:nvPr/>
        </p:nvSpPr>
        <p:spPr>
          <a:xfrm>
            <a:off x="1607204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10" name="Text 107"/>
          <p:cNvSpPr/>
          <p:nvPr/>
        </p:nvSpPr>
        <p:spPr>
          <a:xfrm>
            <a:off x="1607204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1" name="Shape 108"/>
          <p:cNvSpPr/>
          <p:nvPr/>
        </p:nvSpPr>
        <p:spPr>
          <a:xfrm>
            <a:off x="1427737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12" name="Text 109"/>
          <p:cNvSpPr/>
          <p:nvPr/>
        </p:nvSpPr>
        <p:spPr>
          <a:xfrm>
            <a:off x="1427737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3" name="Shape 110"/>
          <p:cNvSpPr/>
          <p:nvPr/>
        </p:nvSpPr>
        <p:spPr>
          <a:xfrm>
            <a:off x="412013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14" name="Text 111"/>
          <p:cNvSpPr/>
          <p:nvPr/>
        </p:nvSpPr>
        <p:spPr>
          <a:xfrm>
            <a:off x="4120138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5" name="Shape 112"/>
          <p:cNvSpPr/>
          <p:nvPr/>
        </p:nvSpPr>
        <p:spPr>
          <a:xfrm>
            <a:off x="3940670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16" name="Text 113"/>
          <p:cNvSpPr/>
          <p:nvPr/>
        </p:nvSpPr>
        <p:spPr>
          <a:xfrm>
            <a:off x="3940670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7" name="Shape 114"/>
          <p:cNvSpPr/>
          <p:nvPr/>
        </p:nvSpPr>
        <p:spPr>
          <a:xfrm>
            <a:off x="3761203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18" name="Text 115"/>
          <p:cNvSpPr/>
          <p:nvPr/>
        </p:nvSpPr>
        <p:spPr>
          <a:xfrm>
            <a:off x="3761203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9" name="Shape 116"/>
          <p:cNvSpPr/>
          <p:nvPr/>
        </p:nvSpPr>
        <p:spPr>
          <a:xfrm>
            <a:off x="3581735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0" name="Text 117"/>
          <p:cNvSpPr/>
          <p:nvPr/>
        </p:nvSpPr>
        <p:spPr>
          <a:xfrm>
            <a:off x="3581735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1" name="Shape 118"/>
          <p:cNvSpPr/>
          <p:nvPr/>
        </p:nvSpPr>
        <p:spPr>
          <a:xfrm>
            <a:off x="340226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2" name="Text 119"/>
          <p:cNvSpPr/>
          <p:nvPr/>
        </p:nvSpPr>
        <p:spPr>
          <a:xfrm>
            <a:off x="3402268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3" name="Shape 120"/>
          <p:cNvSpPr/>
          <p:nvPr/>
        </p:nvSpPr>
        <p:spPr>
          <a:xfrm>
            <a:off x="3222801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4" name="Text 121"/>
          <p:cNvSpPr/>
          <p:nvPr/>
        </p:nvSpPr>
        <p:spPr>
          <a:xfrm>
            <a:off x="3222801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5" name="Shape 122"/>
          <p:cNvSpPr/>
          <p:nvPr/>
        </p:nvSpPr>
        <p:spPr>
          <a:xfrm>
            <a:off x="3043333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6" name="Text 123"/>
          <p:cNvSpPr/>
          <p:nvPr/>
        </p:nvSpPr>
        <p:spPr>
          <a:xfrm>
            <a:off x="3043333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7" name="Shape 124"/>
          <p:cNvSpPr/>
          <p:nvPr/>
        </p:nvSpPr>
        <p:spPr>
          <a:xfrm>
            <a:off x="2863866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8" name="Text 125"/>
          <p:cNvSpPr/>
          <p:nvPr/>
        </p:nvSpPr>
        <p:spPr>
          <a:xfrm>
            <a:off x="2863866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9" name="Shape 126"/>
          <p:cNvSpPr/>
          <p:nvPr/>
        </p:nvSpPr>
        <p:spPr>
          <a:xfrm>
            <a:off x="412013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30" name="Text 127"/>
          <p:cNvSpPr/>
          <p:nvPr/>
        </p:nvSpPr>
        <p:spPr>
          <a:xfrm>
            <a:off x="4120138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1" name="Shape 128"/>
          <p:cNvSpPr/>
          <p:nvPr/>
        </p:nvSpPr>
        <p:spPr>
          <a:xfrm>
            <a:off x="3940670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32" name="Text 129"/>
          <p:cNvSpPr/>
          <p:nvPr/>
        </p:nvSpPr>
        <p:spPr>
          <a:xfrm>
            <a:off x="3940670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3" name="Shape 130"/>
          <p:cNvSpPr/>
          <p:nvPr/>
        </p:nvSpPr>
        <p:spPr>
          <a:xfrm>
            <a:off x="3761203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34" name="Text 131"/>
          <p:cNvSpPr/>
          <p:nvPr/>
        </p:nvSpPr>
        <p:spPr>
          <a:xfrm>
            <a:off x="3761203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5" name="Shape 132"/>
          <p:cNvSpPr/>
          <p:nvPr/>
        </p:nvSpPr>
        <p:spPr>
          <a:xfrm>
            <a:off x="3581735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36" name="Text 133"/>
          <p:cNvSpPr/>
          <p:nvPr/>
        </p:nvSpPr>
        <p:spPr>
          <a:xfrm>
            <a:off x="3581735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7" name="Shape 134"/>
          <p:cNvSpPr/>
          <p:nvPr/>
        </p:nvSpPr>
        <p:spPr>
          <a:xfrm>
            <a:off x="340226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38" name="Text 135"/>
          <p:cNvSpPr/>
          <p:nvPr/>
        </p:nvSpPr>
        <p:spPr>
          <a:xfrm>
            <a:off x="3402268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9" name="Shape 136"/>
          <p:cNvSpPr/>
          <p:nvPr/>
        </p:nvSpPr>
        <p:spPr>
          <a:xfrm>
            <a:off x="3222801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0" name="Text 137"/>
          <p:cNvSpPr/>
          <p:nvPr/>
        </p:nvSpPr>
        <p:spPr>
          <a:xfrm>
            <a:off x="3222801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1" name="Shape 138"/>
          <p:cNvSpPr/>
          <p:nvPr/>
        </p:nvSpPr>
        <p:spPr>
          <a:xfrm>
            <a:off x="3043333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2" name="Text 139"/>
          <p:cNvSpPr/>
          <p:nvPr/>
        </p:nvSpPr>
        <p:spPr>
          <a:xfrm>
            <a:off x="3043333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3" name="Shape 140"/>
          <p:cNvSpPr/>
          <p:nvPr/>
        </p:nvSpPr>
        <p:spPr>
          <a:xfrm>
            <a:off x="2863866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4" name="Text 141"/>
          <p:cNvSpPr/>
          <p:nvPr/>
        </p:nvSpPr>
        <p:spPr>
          <a:xfrm>
            <a:off x="2863866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5" name="Shape 142"/>
          <p:cNvSpPr/>
          <p:nvPr/>
        </p:nvSpPr>
        <p:spPr>
          <a:xfrm>
            <a:off x="412013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6" name="Text 143"/>
          <p:cNvSpPr/>
          <p:nvPr/>
        </p:nvSpPr>
        <p:spPr>
          <a:xfrm>
            <a:off x="4120138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7" name="Shape 144"/>
          <p:cNvSpPr/>
          <p:nvPr/>
        </p:nvSpPr>
        <p:spPr>
          <a:xfrm>
            <a:off x="3940670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8" name="Text 145"/>
          <p:cNvSpPr/>
          <p:nvPr/>
        </p:nvSpPr>
        <p:spPr>
          <a:xfrm>
            <a:off x="3940670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9" name="Shape 146"/>
          <p:cNvSpPr/>
          <p:nvPr/>
        </p:nvSpPr>
        <p:spPr>
          <a:xfrm>
            <a:off x="3761203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50" name="Text 147"/>
          <p:cNvSpPr/>
          <p:nvPr/>
        </p:nvSpPr>
        <p:spPr>
          <a:xfrm>
            <a:off x="3761203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1" name="Shape 148"/>
          <p:cNvSpPr/>
          <p:nvPr/>
        </p:nvSpPr>
        <p:spPr>
          <a:xfrm>
            <a:off x="3581735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52" name="Text 149"/>
          <p:cNvSpPr/>
          <p:nvPr/>
        </p:nvSpPr>
        <p:spPr>
          <a:xfrm>
            <a:off x="3581735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3" name="Shape 150"/>
          <p:cNvSpPr/>
          <p:nvPr/>
        </p:nvSpPr>
        <p:spPr>
          <a:xfrm>
            <a:off x="340226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54" name="Text 151"/>
          <p:cNvSpPr/>
          <p:nvPr/>
        </p:nvSpPr>
        <p:spPr>
          <a:xfrm>
            <a:off x="3402268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5" name="Shape 152"/>
          <p:cNvSpPr/>
          <p:nvPr/>
        </p:nvSpPr>
        <p:spPr>
          <a:xfrm>
            <a:off x="3222801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56" name="Text 153"/>
          <p:cNvSpPr/>
          <p:nvPr/>
        </p:nvSpPr>
        <p:spPr>
          <a:xfrm>
            <a:off x="3222801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7" name="Shape 154"/>
          <p:cNvSpPr/>
          <p:nvPr/>
        </p:nvSpPr>
        <p:spPr>
          <a:xfrm>
            <a:off x="3043333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58" name="Text 155"/>
          <p:cNvSpPr/>
          <p:nvPr/>
        </p:nvSpPr>
        <p:spPr>
          <a:xfrm>
            <a:off x="3043333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9" name="Shape 156"/>
          <p:cNvSpPr/>
          <p:nvPr/>
        </p:nvSpPr>
        <p:spPr>
          <a:xfrm>
            <a:off x="2863866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0" name="Text 157"/>
          <p:cNvSpPr/>
          <p:nvPr/>
        </p:nvSpPr>
        <p:spPr>
          <a:xfrm>
            <a:off x="2863866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1" name="Shape 158"/>
          <p:cNvSpPr/>
          <p:nvPr/>
        </p:nvSpPr>
        <p:spPr>
          <a:xfrm>
            <a:off x="412013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2" name="Text 159"/>
          <p:cNvSpPr/>
          <p:nvPr/>
        </p:nvSpPr>
        <p:spPr>
          <a:xfrm>
            <a:off x="4120138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3" name="Shape 160"/>
          <p:cNvSpPr/>
          <p:nvPr/>
        </p:nvSpPr>
        <p:spPr>
          <a:xfrm>
            <a:off x="3940670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4" name="Text 161"/>
          <p:cNvSpPr/>
          <p:nvPr/>
        </p:nvSpPr>
        <p:spPr>
          <a:xfrm>
            <a:off x="3940670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5" name="Shape 162"/>
          <p:cNvSpPr/>
          <p:nvPr/>
        </p:nvSpPr>
        <p:spPr>
          <a:xfrm>
            <a:off x="3761203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6" name="Text 163"/>
          <p:cNvSpPr/>
          <p:nvPr/>
        </p:nvSpPr>
        <p:spPr>
          <a:xfrm>
            <a:off x="3761203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7" name="Shape 164"/>
          <p:cNvSpPr/>
          <p:nvPr/>
        </p:nvSpPr>
        <p:spPr>
          <a:xfrm>
            <a:off x="3581735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8" name="Text 165"/>
          <p:cNvSpPr/>
          <p:nvPr/>
        </p:nvSpPr>
        <p:spPr>
          <a:xfrm>
            <a:off x="3581735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9" name="Shape 166"/>
          <p:cNvSpPr/>
          <p:nvPr/>
        </p:nvSpPr>
        <p:spPr>
          <a:xfrm>
            <a:off x="340226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0" name="Text 167"/>
          <p:cNvSpPr/>
          <p:nvPr/>
        </p:nvSpPr>
        <p:spPr>
          <a:xfrm>
            <a:off x="3402268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1" name="Shape 168"/>
          <p:cNvSpPr/>
          <p:nvPr/>
        </p:nvSpPr>
        <p:spPr>
          <a:xfrm>
            <a:off x="3222801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2" name="Text 169"/>
          <p:cNvSpPr/>
          <p:nvPr/>
        </p:nvSpPr>
        <p:spPr>
          <a:xfrm>
            <a:off x="3222801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3" name="Shape 170"/>
          <p:cNvSpPr/>
          <p:nvPr/>
        </p:nvSpPr>
        <p:spPr>
          <a:xfrm>
            <a:off x="3043333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4" name="Text 171"/>
          <p:cNvSpPr/>
          <p:nvPr/>
        </p:nvSpPr>
        <p:spPr>
          <a:xfrm>
            <a:off x="3043333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5" name="Shape 172"/>
          <p:cNvSpPr/>
          <p:nvPr/>
        </p:nvSpPr>
        <p:spPr>
          <a:xfrm>
            <a:off x="2863866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6" name="Text 173"/>
          <p:cNvSpPr/>
          <p:nvPr/>
        </p:nvSpPr>
        <p:spPr>
          <a:xfrm>
            <a:off x="2863866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7" name="Shape 174"/>
          <p:cNvSpPr/>
          <p:nvPr/>
        </p:nvSpPr>
        <p:spPr>
          <a:xfrm>
            <a:off x="412013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8" name="Text 175"/>
          <p:cNvSpPr/>
          <p:nvPr/>
        </p:nvSpPr>
        <p:spPr>
          <a:xfrm>
            <a:off x="4120138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9" name="Shape 176"/>
          <p:cNvSpPr/>
          <p:nvPr/>
        </p:nvSpPr>
        <p:spPr>
          <a:xfrm>
            <a:off x="3940670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0" name="Text 177"/>
          <p:cNvSpPr/>
          <p:nvPr/>
        </p:nvSpPr>
        <p:spPr>
          <a:xfrm>
            <a:off x="3940670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1" name="Shape 178"/>
          <p:cNvSpPr/>
          <p:nvPr/>
        </p:nvSpPr>
        <p:spPr>
          <a:xfrm>
            <a:off x="3761203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2" name="Text 179"/>
          <p:cNvSpPr/>
          <p:nvPr/>
        </p:nvSpPr>
        <p:spPr>
          <a:xfrm>
            <a:off x="3761203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3" name="Shape 180"/>
          <p:cNvSpPr/>
          <p:nvPr/>
        </p:nvSpPr>
        <p:spPr>
          <a:xfrm>
            <a:off x="3581735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4" name="Text 181"/>
          <p:cNvSpPr/>
          <p:nvPr/>
        </p:nvSpPr>
        <p:spPr>
          <a:xfrm>
            <a:off x="3581735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5" name="Shape 182"/>
          <p:cNvSpPr/>
          <p:nvPr/>
        </p:nvSpPr>
        <p:spPr>
          <a:xfrm>
            <a:off x="340226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6" name="Text 183"/>
          <p:cNvSpPr/>
          <p:nvPr/>
        </p:nvSpPr>
        <p:spPr>
          <a:xfrm>
            <a:off x="3402268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7" name="Shape 184"/>
          <p:cNvSpPr/>
          <p:nvPr/>
        </p:nvSpPr>
        <p:spPr>
          <a:xfrm>
            <a:off x="3222801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8" name="Text 185"/>
          <p:cNvSpPr/>
          <p:nvPr/>
        </p:nvSpPr>
        <p:spPr>
          <a:xfrm>
            <a:off x="3222801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9" name="Shape 186"/>
          <p:cNvSpPr/>
          <p:nvPr/>
        </p:nvSpPr>
        <p:spPr>
          <a:xfrm>
            <a:off x="3043333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0" name="Text 187"/>
          <p:cNvSpPr/>
          <p:nvPr/>
        </p:nvSpPr>
        <p:spPr>
          <a:xfrm>
            <a:off x="3043333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1" name="Shape 188"/>
          <p:cNvSpPr/>
          <p:nvPr/>
        </p:nvSpPr>
        <p:spPr>
          <a:xfrm>
            <a:off x="2863866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2" name="Text 189"/>
          <p:cNvSpPr/>
          <p:nvPr/>
        </p:nvSpPr>
        <p:spPr>
          <a:xfrm>
            <a:off x="2863866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3" name="Shape 190"/>
          <p:cNvSpPr/>
          <p:nvPr/>
        </p:nvSpPr>
        <p:spPr>
          <a:xfrm>
            <a:off x="412013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4" name="Text 191"/>
          <p:cNvSpPr/>
          <p:nvPr/>
        </p:nvSpPr>
        <p:spPr>
          <a:xfrm>
            <a:off x="4120138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5" name="Shape 192"/>
          <p:cNvSpPr/>
          <p:nvPr/>
        </p:nvSpPr>
        <p:spPr>
          <a:xfrm>
            <a:off x="3940670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6" name="Text 193"/>
          <p:cNvSpPr/>
          <p:nvPr/>
        </p:nvSpPr>
        <p:spPr>
          <a:xfrm>
            <a:off x="3940670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7" name="Shape 194"/>
          <p:cNvSpPr/>
          <p:nvPr/>
        </p:nvSpPr>
        <p:spPr>
          <a:xfrm>
            <a:off x="3761203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8" name="Text 195"/>
          <p:cNvSpPr/>
          <p:nvPr/>
        </p:nvSpPr>
        <p:spPr>
          <a:xfrm>
            <a:off x="3761203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9" name="Shape 196"/>
          <p:cNvSpPr/>
          <p:nvPr/>
        </p:nvSpPr>
        <p:spPr>
          <a:xfrm>
            <a:off x="3581735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00" name="Text 197"/>
          <p:cNvSpPr/>
          <p:nvPr/>
        </p:nvSpPr>
        <p:spPr>
          <a:xfrm>
            <a:off x="3581735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1" name="Shape 198"/>
          <p:cNvSpPr/>
          <p:nvPr/>
        </p:nvSpPr>
        <p:spPr>
          <a:xfrm>
            <a:off x="340226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02" name="Text 199"/>
          <p:cNvSpPr/>
          <p:nvPr/>
        </p:nvSpPr>
        <p:spPr>
          <a:xfrm>
            <a:off x="3402268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3" name="Shape 200"/>
          <p:cNvSpPr/>
          <p:nvPr/>
        </p:nvSpPr>
        <p:spPr>
          <a:xfrm>
            <a:off x="3222801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04" name="Text 201"/>
          <p:cNvSpPr/>
          <p:nvPr/>
        </p:nvSpPr>
        <p:spPr>
          <a:xfrm>
            <a:off x="3222801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5" name="Shape 202"/>
          <p:cNvSpPr/>
          <p:nvPr/>
        </p:nvSpPr>
        <p:spPr>
          <a:xfrm>
            <a:off x="3043333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06" name="Text 203"/>
          <p:cNvSpPr/>
          <p:nvPr/>
        </p:nvSpPr>
        <p:spPr>
          <a:xfrm>
            <a:off x="3043333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7" name="Shape 204"/>
          <p:cNvSpPr/>
          <p:nvPr/>
        </p:nvSpPr>
        <p:spPr>
          <a:xfrm>
            <a:off x="2863866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08" name="Text 205"/>
          <p:cNvSpPr/>
          <p:nvPr/>
        </p:nvSpPr>
        <p:spPr>
          <a:xfrm>
            <a:off x="2863866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9" name="Shape 206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10" name="Text 207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1" name="Shape 208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12" name="Text 209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00000">
            <a:off x="325120" y="1469390"/>
            <a:ext cx="1123315" cy="1123315"/>
          </a:xfrm>
          <a:custGeom>
            <a:avLst/>
            <a:gdLst/>
            <a:ahLst/>
            <a:cxnLst/>
            <a:rect l="l" t="t" r="r" b="b"/>
            <a:pathLst>
              <a:path w="1123315" h="1123315">
                <a:moveTo>
                  <a:pt x="411555" y="1103717"/>
                </a:moveTo>
                <a:cubicBezTo>
                  <a:pt x="411555" y="1103717"/>
                  <a:pt x="411555" y="1103717"/>
                  <a:pt x="711759" y="1103717"/>
                </a:cubicBezTo>
                <a:cubicBezTo>
                  <a:pt x="664474" y="1116783"/>
                  <a:pt x="613890" y="1123315"/>
                  <a:pt x="561107" y="1123315"/>
                </a:cubicBezTo>
                <a:cubicBezTo>
                  <a:pt x="509424" y="1123315"/>
                  <a:pt x="458840" y="1116783"/>
                  <a:pt x="411555" y="1103717"/>
                </a:cubicBezTo>
                <a:close/>
                <a:moveTo>
                  <a:pt x="279715" y="1047596"/>
                </a:moveTo>
                <a:lnTo>
                  <a:pt x="842709" y="1047596"/>
                </a:lnTo>
                <a:cubicBezTo>
                  <a:pt x="819662" y="1060625"/>
                  <a:pt x="796615" y="1072567"/>
                  <a:pt x="771374" y="1082338"/>
                </a:cubicBezTo>
                <a:cubicBezTo>
                  <a:pt x="771374" y="1082338"/>
                  <a:pt x="771374" y="1082338"/>
                  <a:pt x="349952" y="1082338"/>
                </a:cubicBezTo>
                <a:cubicBezTo>
                  <a:pt x="325808" y="1072567"/>
                  <a:pt x="301664" y="1060625"/>
                  <a:pt x="279715" y="1047596"/>
                </a:cubicBezTo>
                <a:close/>
                <a:moveTo>
                  <a:pt x="200433" y="992366"/>
                </a:moveTo>
                <a:lnTo>
                  <a:pt x="921991" y="992366"/>
                </a:lnTo>
                <a:cubicBezTo>
                  <a:pt x="906615" y="1004378"/>
                  <a:pt x="891240" y="1015297"/>
                  <a:pt x="875864" y="1026217"/>
                </a:cubicBezTo>
                <a:cubicBezTo>
                  <a:pt x="875864" y="1026217"/>
                  <a:pt x="875864" y="1026217"/>
                  <a:pt x="246560" y="1026217"/>
                </a:cubicBezTo>
                <a:cubicBezTo>
                  <a:pt x="230086" y="1015297"/>
                  <a:pt x="214710" y="1004378"/>
                  <a:pt x="200433" y="992366"/>
                </a:cubicBezTo>
                <a:close/>
                <a:moveTo>
                  <a:pt x="143421" y="936244"/>
                </a:moveTo>
                <a:lnTo>
                  <a:pt x="979003" y="936244"/>
                </a:lnTo>
                <a:cubicBezTo>
                  <a:pt x="968023" y="948493"/>
                  <a:pt x="957043" y="960742"/>
                  <a:pt x="944965" y="971877"/>
                </a:cubicBezTo>
                <a:cubicBezTo>
                  <a:pt x="944965" y="971877"/>
                  <a:pt x="944965" y="971877"/>
                  <a:pt x="177459" y="971877"/>
                </a:cubicBezTo>
                <a:cubicBezTo>
                  <a:pt x="165381" y="960742"/>
                  <a:pt x="153303" y="948493"/>
                  <a:pt x="143421" y="936244"/>
                </a:cubicBezTo>
                <a:close/>
                <a:moveTo>
                  <a:pt x="99771" y="881905"/>
                </a:moveTo>
                <a:lnTo>
                  <a:pt x="1023543" y="881905"/>
                </a:lnTo>
                <a:cubicBezTo>
                  <a:pt x="1014756" y="893916"/>
                  <a:pt x="1007067" y="904836"/>
                  <a:pt x="997181" y="915756"/>
                </a:cubicBezTo>
                <a:cubicBezTo>
                  <a:pt x="997181" y="915756"/>
                  <a:pt x="997181" y="915756"/>
                  <a:pt x="125034" y="915756"/>
                </a:cubicBezTo>
                <a:cubicBezTo>
                  <a:pt x="116247" y="904836"/>
                  <a:pt x="107459" y="893916"/>
                  <a:pt x="99771" y="881905"/>
                </a:cubicBezTo>
                <a:close/>
                <a:moveTo>
                  <a:pt x="65920" y="825784"/>
                </a:moveTo>
                <a:lnTo>
                  <a:pt x="1057394" y="825784"/>
                </a:lnTo>
                <a:cubicBezTo>
                  <a:pt x="1050806" y="837726"/>
                  <a:pt x="1044219" y="849669"/>
                  <a:pt x="1036533" y="860526"/>
                </a:cubicBezTo>
                <a:cubicBezTo>
                  <a:pt x="1036533" y="860526"/>
                  <a:pt x="1036533" y="860526"/>
                  <a:pt x="85683" y="860526"/>
                </a:cubicBezTo>
                <a:cubicBezTo>
                  <a:pt x="79095" y="849669"/>
                  <a:pt x="72507" y="837726"/>
                  <a:pt x="65920" y="825784"/>
                </a:cubicBezTo>
                <a:close/>
                <a:moveTo>
                  <a:pt x="39195" y="770553"/>
                </a:moveTo>
                <a:lnTo>
                  <a:pt x="1082337" y="770553"/>
                </a:lnTo>
                <a:cubicBezTo>
                  <a:pt x="1077945" y="781472"/>
                  <a:pt x="1072455" y="793484"/>
                  <a:pt x="1066965" y="804404"/>
                </a:cubicBezTo>
                <a:cubicBezTo>
                  <a:pt x="1066965" y="804404"/>
                  <a:pt x="1066965" y="804404"/>
                  <a:pt x="54568" y="804404"/>
                </a:cubicBezTo>
                <a:cubicBezTo>
                  <a:pt x="49077" y="793484"/>
                  <a:pt x="44685" y="781472"/>
                  <a:pt x="39195" y="770553"/>
                </a:cubicBezTo>
                <a:close/>
                <a:moveTo>
                  <a:pt x="20488" y="714432"/>
                </a:moveTo>
                <a:lnTo>
                  <a:pt x="1101935" y="714432"/>
                </a:lnTo>
                <a:cubicBezTo>
                  <a:pt x="1098642" y="726681"/>
                  <a:pt x="1094250" y="738929"/>
                  <a:pt x="1089859" y="750065"/>
                </a:cubicBezTo>
                <a:cubicBezTo>
                  <a:pt x="1089859" y="750065"/>
                  <a:pt x="1089859" y="750065"/>
                  <a:pt x="31468" y="750065"/>
                </a:cubicBezTo>
                <a:cubicBezTo>
                  <a:pt x="27076" y="738929"/>
                  <a:pt x="23782" y="726681"/>
                  <a:pt x="20488" y="714432"/>
                </a:cubicBezTo>
                <a:close/>
                <a:moveTo>
                  <a:pt x="7126" y="660092"/>
                </a:moveTo>
                <a:lnTo>
                  <a:pt x="1114406" y="660092"/>
                </a:lnTo>
                <a:cubicBezTo>
                  <a:pt x="1112209" y="671012"/>
                  <a:pt x="1110013" y="683023"/>
                  <a:pt x="1107815" y="693943"/>
                </a:cubicBezTo>
                <a:cubicBezTo>
                  <a:pt x="1107815" y="693943"/>
                  <a:pt x="1107815" y="693943"/>
                  <a:pt x="14815" y="693943"/>
                </a:cubicBezTo>
                <a:cubicBezTo>
                  <a:pt x="12618" y="683023"/>
                  <a:pt x="9323" y="671012"/>
                  <a:pt x="7126" y="660092"/>
                </a:cubicBezTo>
                <a:close/>
                <a:moveTo>
                  <a:pt x="891" y="603972"/>
                </a:moveTo>
                <a:lnTo>
                  <a:pt x="1122424" y="603972"/>
                </a:lnTo>
                <a:cubicBezTo>
                  <a:pt x="1121326" y="615914"/>
                  <a:pt x="1120227" y="627857"/>
                  <a:pt x="1118030" y="638713"/>
                </a:cubicBezTo>
                <a:cubicBezTo>
                  <a:pt x="1118030" y="638713"/>
                  <a:pt x="1118030" y="638713"/>
                  <a:pt x="5284" y="638713"/>
                </a:cubicBezTo>
                <a:cubicBezTo>
                  <a:pt x="3087" y="627857"/>
                  <a:pt x="1989" y="615914"/>
                  <a:pt x="891" y="603972"/>
                </a:cubicBezTo>
                <a:close/>
                <a:moveTo>
                  <a:pt x="0" y="548741"/>
                </a:moveTo>
                <a:cubicBezTo>
                  <a:pt x="0" y="548741"/>
                  <a:pt x="0" y="548741"/>
                  <a:pt x="1123315" y="548741"/>
                </a:cubicBezTo>
                <a:cubicBezTo>
                  <a:pt x="1123315" y="553195"/>
                  <a:pt x="1123315" y="556535"/>
                  <a:pt x="1123315" y="560990"/>
                </a:cubicBezTo>
                <a:cubicBezTo>
                  <a:pt x="1123315" y="568785"/>
                  <a:pt x="1123315" y="576579"/>
                  <a:pt x="1123315" y="584374"/>
                </a:cubicBezTo>
                <a:cubicBezTo>
                  <a:pt x="1123315" y="584374"/>
                  <a:pt x="1123315" y="584374"/>
                  <a:pt x="0" y="584374"/>
                </a:cubicBezTo>
                <a:cubicBezTo>
                  <a:pt x="0" y="576579"/>
                  <a:pt x="0" y="568785"/>
                  <a:pt x="0" y="560990"/>
                </a:cubicBezTo>
                <a:cubicBezTo>
                  <a:pt x="0" y="556535"/>
                  <a:pt x="0" y="553195"/>
                  <a:pt x="0" y="548741"/>
                </a:cubicBezTo>
                <a:close/>
                <a:moveTo>
                  <a:pt x="3087" y="492620"/>
                </a:moveTo>
                <a:lnTo>
                  <a:pt x="1119128" y="492620"/>
                </a:lnTo>
                <a:cubicBezTo>
                  <a:pt x="1121326" y="504868"/>
                  <a:pt x="1121326" y="516004"/>
                  <a:pt x="1122424" y="528252"/>
                </a:cubicBezTo>
                <a:cubicBezTo>
                  <a:pt x="1122424" y="528252"/>
                  <a:pt x="1122424" y="528252"/>
                  <a:pt x="891" y="528252"/>
                </a:cubicBezTo>
                <a:cubicBezTo>
                  <a:pt x="891" y="516004"/>
                  <a:pt x="1989" y="504868"/>
                  <a:pt x="3087" y="492620"/>
                </a:cubicBezTo>
                <a:close/>
                <a:moveTo>
                  <a:pt x="12823" y="438280"/>
                </a:moveTo>
                <a:lnTo>
                  <a:pt x="1109601" y="438280"/>
                </a:lnTo>
                <a:cubicBezTo>
                  <a:pt x="1111797" y="449137"/>
                  <a:pt x="1113993" y="461080"/>
                  <a:pt x="1116188" y="473022"/>
                </a:cubicBezTo>
                <a:cubicBezTo>
                  <a:pt x="1116188" y="473022"/>
                  <a:pt x="1116188" y="473022"/>
                  <a:pt x="6235" y="473022"/>
                </a:cubicBezTo>
                <a:cubicBezTo>
                  <a:pt x="8431" y="461080"/>
                  <a:pt x="10627" y="449137"/>
                  <a:pt x="12823" y="438280"/>
                </a:cubicBezTo>
                <a:close/>
                <a:moveTo>
                  <a:pt x="28589" y="382159"/>
                </a:moveTo>
                <a:lnTo>
                  <a:pt x="1094726" y="382159"/>
                </a:lnTo>
                <a:cubicBezTo>
                  <a:pt x="1098020" y="394101"/>
                  <a:pt x="1101314" y="404958"/>
                  <a:pt x="1104608" y="416901"/>
                </a:cubicBezTo>
                <a:cubicBezTo>
                  <a:pt x="1104608" y="416901"/>
                  <a:pt x="1104608" y="416901"/>
                  <a:pt x="18707" y="416901"/>
                </a:cubicBezTo>
                <a:cubicBezTo>
                  <a:pt x="20903" y="404958"/>
                  <a:pt x="25295" y="394101"/>
                  <a:pt x="28589" y="382159"/>
                </a:cubicBezTo>
                <a:close/>
                <a:moveTo>
                  <a:pt x="49911" y="326929"/>
                </a:moveTo>
                <a:lnTo>
                  <a:pt x="1071414" y="326929"/>
                </a:lnTo>
                <a:cubicBezTo>
                  <a:pt x="1076906" y="338064"/>
                  <a:pt x="1082398" y="350312"/>
                  <a:pt x="1086791" y="362561"/>
                </a:cubicBezTo>
                <a:cubicBezTo>
                  <a:pt x="1086791" y="362561"/>
                  <a:pt x="1086791" y="362561"/>
                  <a:pt x="35632" y="362561"/>
                </a:cubicBezTo>
                <a:cubicBezTo>
                  <a:pt x="40026" y="350312"/>
                  <a:pt x="44419" y="338064"/>
                  <a:pt x="49911" y="326929"/>
                </a:cubicBezTo>
                <a:close/>
                <a:moveTo>
                  <a:pt x="80336" y="270808"/>
                </a:moveTo>
                <a:lnTo>
                  <a:pt x="1043184" y="270808"/>
                </a:lnTo>
                <a:cubicBezTo>
                  <a:pt x="1049772" y="283056"/>
                  <a:pt x="1056359" y="294192"/>
                  <a:pt x="1061849" y="306440"/>
                </a:cubicBezTo>
                <a:cubicBezTo>
                  <a:pt x="1061849" y="306440"/>
                  <a:pt x="1061849" y="306440"/>
                  <a:pt x="60575" y="306440"/>
                </a:cubicBezTo>
                <a:cubicBezTo>
                  <a:pt x="67162" y="294192"/>
                  <a:pt x="73749" y="283056"/>
                  <a:pt x="80336" y="270808"/>
                </a:cubicBezTo>
                <a:close/>
                <a:moveTo>
                  <a:pt x="118780" y="216468"/>
                </a:moveTo>
                <a:lnTo>
                  <a:pt x="1004535" y="216468"/>
                </a:lnTo>
                <a:cubicBezTo>
                  <a:pt x="1013315" y="227325"/>
                  <a:pt x="1022096" y="239267"/>
                  <a:pt x="1029779" y="251210"/>
                </a:cubicBezTo>
                <a:cubicBezTo>
                  <a:pt x="1029779" y="251210"/>
                  <a:pt x="1029779" y="251210"/>
                  <a:pt x="93535" y="251210"/>
                </a:cubicBezTo>
                <a:cubicBezTo>
                  <a:pt x="101218" y="239267"/>
                  <a:pt x="109999" y="227325"/>
                  <a:pt x="118780" y="216468"/>
                </a:cubicBezTo>
                <a:close/>
                <a:moveTo>
                  <a:pt x="167462" y="161237"/>
                </a:moveTo>
                <a:cubicBezTo>
                  <a:pt x="167462" y="161237"/>
                  <a:pt x="167462" y="161237"/>
                  <a:pt x="954962" y="161237"/>
                </a:cubicBezTo>
                <a:cubicBezTo>
                  <a:pt x="965945" y="172157"/>
                  <a:pt x="976928" y="183076"/>
                  <a:pt x="987911" y="195088"/>
                </a:cubicBezTo>
                <a:cubicBezTo>
                  <a:pt x="987911" y="195088"/>
                  <a:pt x="987911" y="195088"/>
                  <a:pt x="134512" y="195088"/>
                </a:cubicBezTo>
                <a:cubicBezTo>
                  <a:pt x="144398" y="183076"/>
                  <a:pt x="155381" y="172157"/>
                  <a:pt x="167462" y="161237"/>
                </a:cubicBezTo>
                <a:close/>
                <a:moveTo>
                  <a:pt x="232593" y="105116"/>
                </a:moveTo>
                <a:lnTo>
                  <a:pt x="889623" y="105116"/>
                </a:lnTo>
                <a:cubicBezTo>
                  <a:pt x="905005" y="116252"/>
                  <a:pt x="919288" y="128500"/>
                  <a:pt x="933572" y="140749"/>
                </a:cubicBezTo>
                <a:cubicBezTo>
                  <a:pt x="933572" y="140749"/>
                  <a:pt x="933572" y="140749"/>
                  <a:pt x="189743" y="140749"/>
                </a:cubicBezTo>
                <a:cubicBezTo>
                  <a:pt x="202927" y="128500"/>
                  <a:pt x="218310" y="116252"/>
                  <a:pt x="232593" y="105116"/>
                </a:cubicBezTo>
                <a:close/>
                <a:moveTo>
                  <a:pt x="328456" y="50777"/>
                </a:moveTo>
                <a:lnTo>
                  <a:pt x="793967" y="50777"/>
                </a:lnTo>
                <a:cubicBezTo>
                  <a:pt x="817023" y="60604"/>
                  <a:pt x="837883" y="71524"/>
                  <a:pt x="858743" y="84627"/>
                </a:cubicBezTo>
                <a:cubicBezTo>
                  <a:pt x="858743" y="84627"/>
                  <a:pt x="858743" y="84627"/>
                  <a:pt x="263680" y="84627"/>
                </a:cubicBezTo>
                <a:cubicBezTo>
                  <a:pt x="284540" y="71524"/>
                  <a:pt x="306498" y="60604"/>
                  <a:pt x="328456" y="50777"/>
                </a:cubicBezTo>
                <a:close/>
                <a:moveTo>
                  <a:pt x="560766" y="0"/>
                </a:moveTo>
                <a:cubicBezTo>
                  <a:pt x="624489" y="0"/>
                  <a:pt x="684915" y="9799"/>
                  <a:pt x="742046" y="29397"/>
                </a:cubicBezTo>
                <a:cubicBezTo>
                  <a:pt x="742046" y="29397"/>
                  <a:pt x="742046" y="29397"/>
                  <a:pt x="379486" y="29397"/>
                </a:cubicBezTo>
                <a:cubicBezTo>
                  <a:pt x="436617" y="9799"/>
                  <a:pt x="498142" y="0"/>
                  <a:pt x="56076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46EB">
                  <a:alpha val="34000"/>
                </a:srgbClr>
              </a:gs>
              <a:gs pos="76000">
                <a:srgbClr val="1E46EB">
                  <a:alpha val="3000"/>
                </a:srgbClr>
              </a:gs>
              <a:gs pos="100000">
                <a:srgbClr val="1E46EB">
                  <a:alpha val="3000"/>
                </a:srgbClr>
              </a:gs>
            </a:gsLst>
            <a:lin ang="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 rot="1800000">
            <a:off x="325120" y="1469390"/>
            <a:ext cx="1123315" cy="112331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 err="1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市场分析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市场规模与增长潜力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870700" y="4445"/>
            <a:ext cx="5321300" cy="6580505"/>
          </a:xfrm>
          <a:custGeom>
            <a:avLst/>
            <a:gdLst/>
            <a:ahLst/>
            <a:cxnLst/>
            <a:rect l="l" t="t" r="r" b="b"/>
            <a:pathLst>
              <a:path w="5321300" h="6580505">
                <a:moveTo>
                  <a:pt x="853585" y="0"/>
                </a:moveTo>
                <a:lnTo>
                  <a:pt x="5321300" y="0"/>
                </a:lnTo>
                <a:lnTo>
                  <a:pt x="5321300" y="6580505"/>
                </a:lnTo>
                <a:lnTo>
                  <a:pt x="916820" y="6580505"/>
                </a:lnTo>
                <a:lnTo>
                  <a:pt x="813147" y="6412810"/>
                </a:lnTo>
                <a:cubicBezTo>
                  <a:pt x="305157" y="5550353"/>
                  <a:pt x="0" y="4444664"/>
                  <a:pt x="0" y="3239111"/>
                </a:cubicBezTo>
                <a:cubicBezTo>
                  <a:pt x="0" y="2033558"/>
                  <a:pt x="305157" y="927868"/>
                  <a:pt x="813146" y="65411"/>
                </a:cubicBezTo>
                <a:close/>
              </a:path>
            </a:pathLst>
          </a:cu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6870700" y="4445"/>
            <a:ext cx="5321300" cy="65805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86777" y="1852295"/>
            <a:ext cx="10176510" cy="39433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  <a:effectLst>
            <a:outerShdw blurRad="50800" dist="50800" dir="2700000" algn="bl" rotWithShape="0">
              <a:srgbClr val="1E46EB">
                <a:alpha val="25882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1056005" y="1828800"/>
            <a:ext cx="10176510" cy="3943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44578" y="2144395"/>
            <a:ext cx="0" cy="3312160"/>
          </a:xfrm>
          <a:prstGeom prst="straightConnector1">
            <a:avLst/>
          </a:prstGeom>
          <a:noFill/>
          <a:ln w="12700">
            <a:solidFill>
              <a:srgbClr val="0B207A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1056005" y="2271395"/>
            <a:ext cx="50399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宏观市场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509078" y="2775585"/>
            <a:ext cx="4284228" cy="7927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94463" y="2271395"/>
            <a:ext cx="428561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增长驱动因素：</a:t>
            </a:r>
            <a:endParaRPr lang="zh-CN" altLang="en-US" sz="24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/>
            <a:endParaRPr lang="zh-CN" altLang="en-US" sz="24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/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94463" y="2775585"/>
            <a:ext cx="4284228" cy="4231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1394122" y="2748579"/>
            <a:ext cx="4284228" cy="19013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/>
              <a:t>全球移动应用市场规模巨大，其中照片和视频编辑类别始终是收入最高的类别之一。生成式</a:t>
            </a:r>
            <a:r>
              <a:rPr lang="en-US" altLang="zh-CN" sz="1600" dirty="0"/>
              <a:t>AI</a:t>
            </a:r>
            <a:r>
              <a:rPr lang="zh-CN" altLang="en-US" sz="1600" dirty="0"/>
              <a:t>的爆发为这个成熟市场注入了新的增长动力。用户对</a:t>
            </a:r>
            <a:r>
              <a:rPr lang="en-GB" altLang="zh-CN" sz="1600" dirty="0"/>
              <a:t>AI</a:t>
            </a:r>
            <a:r>
              <a:rPr lang="zh-CN" altLang="en-US" sz="1600" dirty="0"/>
              <a:t>工具的接受度迅速提高，从“尝鲜”转向“常用”，并开始追求更专业、更可控的工具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6494463" y="2775585"/>
            <a:ext cx="4284228" cy="3009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/>
              <a:t>电商和内容营销的平民化趋势，每个人都需要制作好看的图片。</a:t>
            </a:r>
            <a:endParaRPr lang="zh-CN" altLang="en-US" sz="1600" dirty="0"/>
          </a:p>
          <a:p>
            <a:pPr algn="just">
              <a:lnSpc>
                <a:spcPct val="150000"/>
              </a:lnSpc>
            </a:pPr>
            <a:r>
              <a:rPr lang="en-US" altLang="zh-CN" sz="1600" dirty="0"/>
              <a:t>AI</a:t>
            </a:r>
            <a:r>
              <a:rPr lang="zh-CN" altLang="en-US" sz="1600" dirty="0"/>
              <a:t>技术模型的轻量化和边缘计算能力提升， 为更复杂的移动端</a:t>
            </a:r>
            <a:r>
              <a:rPr lang="en-US" altLang="zh-CN" sz="1600" dirty="0"/>
              <a:t>AI</a:t>
            </a:r>
            <a:r>
              <a:rPr lang="zh-CN" altLang="en-US" sz="1600" dirty="0"/>
              <a:t>应用提供了可能。</a:t>
            </a:r>
            <a:endParaRPr lang="zh-CN" altLang="en-US" sz="1600" dirty="0"/>
          </a:p>
          <a:p>
            <a:pPr algn="just">
              <a:lnSpc>
                <a:spcPct val="150000"/>
              </a:lnSpc>
            </a:pPr>
            <a:r>
              <a:rPr lang="zh-CN" altLang="en-US" sz="1600" dirty="0"/>
              <a:t>用户对个性化内容的需求日益增长。</a:t>
            </a:r>
            <a:endParaRPr lang="zh-CN" altLang="en-US" sz="1600" dirty="0"/>
          </a:p>
          <a:p>
            <a:pPr algn="just">
              <a:lnSpc>
                <a:spcPct val="150000"/>
              </a:lnSpc>
            </a:pPr>
            <a:r>
              <a:rPr lang="en-US" altLang="zh-CN" sz="1600" dirty="0" err="1"/>
              <a:t>LocalCanvas</a:t>
            </a:r>
            <a:r>
              <a:rPr lang="en-US" altLang="zh-CN" sz="1600" dirty="0"/>
              <a:t> </a:t>
            </a:r>
            <a:r>
              <a:rPr lang="zh-CN" altLang="en-US" sz="1600" dirty="0"/>
              <a:t>切入的正是这个高速增长赛道中一个尚未被完全满足的“可控编辑”需求点，市场潜力可观。</a:t>
            </a:r>
            <a:endParaRPr lang="zh-CN" alt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2-d2slbf61bb2p4onbqkj0.png"/>
          <p:cNvPicPr>
            <a:picLocks noChangeAspect="1"/>
          </p:cNvPicPr>
          <p:nvPr/>
        </p:nvPicPr>
        <p:blipFill>
          <a:blip r:embed="rId1"/>
          <a:srcRect l="13" r="13"/>
          <a:stretch>
            <a:fillRect/>
          </a:stretch>
        </p:blipFill>
        <p:spPr>
          <a:xfrm>
            <a:off x="0" y="25400"/>
            <a:ext cx="12207240" cy="6832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35655" y="3239909"/>
            <a:ext cx="5956796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目标用户与商业模式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563724" y="1433195"/>
            <a:ext cx="595679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9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20340000">
            <a:off x="5207353" y="2025906"/>
            <a:ext cx="2808847" cy="68427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2400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5400000" scaled="1"/>
            </a:gra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7"/>
          <p:cNvSpPr/>
          <p:nvPr/>
        </p:nvSpPr>
        <p:spPr>
          <a:xfrm rot="20340000">
            <a:off x="5207353" y="2025906"/>
            <a:ext cx="2808847" cy="6842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4755" y="2859562"/>
            <a:ext cx="180054" cy="180071"/>
          </a:xfrm>
          <a:prstGeom prst="ellipse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6044755" y="2859562"/>
            <a:ext cx="180054" cy="18007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878727" y="2074041"/>
            <a:ext cx="90027" cy="90036"/>
          </a:xfrm>
          <a:prstGeom prst="ellipse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7878727" y="2074041"/>
            <a:ext cx="90027" cy="9003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四类核心角色画像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6-d2slbg61bb2p4onbqksg.png"/>
          <p:cNvPicPr>
            <a:picLocks noChangeAspect="1"/>
          </p:cNvPicPr>
          <p:nvPr/>
        </p:nvPicPr>
        <p:blipFill>
          <a:blip r:embed="rId1"/>
          <a:srcRect t="110" b="110"/>
          <a:stretch>
            <a:fillRect/>
          </a:stretch>
        </p:blipFill>
        <p:spPr>
          <a:xfrm>
            <a:off x="749935" y="1503998"/>
            <a:ext cx="4814570" cy="230505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5612765" y="1504522"/>
            <a:ext cx="5867400" cy="23040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5612765" y="1504522"/>
            <a:ext cx="5867400" cy="23040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12165" y="4030980"/>
            <a:ext cx="285750" cy="285750"/>
          </a:xfrm>
          <a:prstGeom prst="ellipse">
            <a:avLst/>
          </a:prstGeom>
          <a:gradFill flip="none" rotWithShape="1">
            <a:gsLst>
              <a:gs pos="0">
                <a:srgbClr val="1CA97E"/>
              </a:gs>
              <a:gs pos="74000">
                <a:srgbClr val="1CA97E">
                  <a:alpha val="0"/>
                </a:srgbClr>
              </a:gs>
              <a:gs pos="100000">
                <a:srgbClr val="1CA97E">
                  <a:alpha val="0"/>
                </a:srgbClr>
              </a:gs>
            </a:gsLst>
            <a:lin ang="27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812165" y="4030980"/>
            <a:ext cx="285750" cy="285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558665" y="4030980"/>
            <a:ext cx="285750" cy="285750"/>
          </a:xfrm>
          <a:prstGeom prst="ellipse">
            <a:avLst/>
          </a:prstGeom>
          <a:gradFill flip="none" rotWithShape="1">
            <a:gsLst>
              <a:gs pos="0">
                <a:srgbClr val="1CA97E"/>
              </a:gs>
              <a:gs pos="74000">
                <a:srgbClr val="1CA97E">
                  <a:alpha val="0"/>
                </a:srgbClr>
              </a:gs>
              <a:gs pos="100000">
                <a:srgbClr val="1CA97E">
                  <a:alpha val="0"/>
                </a:srgbClr>
              </a:gs>
            </a:gsLst>
            <a:lin ang="27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4558665" y="4030980"/>
            <a:ext cx="285750" cy="285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8305165" y="4030980"/>
            <a:ext cx="285750" cy="285750"/>
          </a:xfrm>
          <a:prstGeom prst="ellipse">
            <a:avLst/>
          </a:prstGeom>
          <a:gradFill flip="none" rotWithShape="1">
            <a:gsLst>
              <a:gs pos="0">
                <a:srgbClr val="1CA97E"/>
              </a:gs>
              <a:gs pos="74000">
                <a:srgbClr val="1CA97E">
                  <a:alpha val="0"/>
                </a:srgbClr>
              </a:gs>
              <a:gs pos="100000">
                <a:srgbClr val="1CA97E">
                  <a:alpha val="0"/>
                </a:srgbClr>
              </a:gs>
            </a:gsLst>
            <a:lin ang="27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6"/>
          <p:cNvSpPr/>
          <p:nvPr/>
        </p:nvSpPr>
        <p:spPr>
          <a:xfrm>
            <a:off x="8305165" y="4030980"/>
            <a:ext cx="285750" cy="285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28040" y="4109085"/>
            <a:ext cx="3156585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社交媒体创作者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28040" y="4482465"/>
            <a:ext cx="3156585" cy="1016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社交媒体创作者追求风格统一与即时发布，LocalCanvas帮助他们快速生成风格化图片，提升创作效率，满足其在旅行等场景下的即时创作需求。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5901690" y="1854835"/>
            <a:ext cx="542290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电商小卖家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901690" y="2285365"/>
            <a:ext cx="5422900" cy="533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电商小卖家需要低成本商品图，LocalCanvas提供商品图去背景、场景合成等功能，无需专业设计技能，助力其快速上新。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574540" y="4109085"/>
            <a:ext cx="3156585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摄影爱好者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574540" y="4482465"/>
            <a:ext cx="3156585" cy="1016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摄影爱好者渴望尝鲜AI新技术，LocalCanvas提供多样风格尝试与效果复现对比功能，满足其学习与创作需求。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8321040" y="4109085"/>
            <a:ext cx="31565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移动办公者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*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8321040" y="4482465"/>
            <a:ext cx="3156585" cy="1016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移动办公者强调离线稳定，LocalCanvas支持弱网环境下高效完成图片处理任务，满足其在通勤、差旅等场景下的创作需求。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47110" y="1637030"/>
            <a:ext cx="913130" cy="913130"/>
          </a:xfrm>
          <a:prstGeom prst="ellipse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3547110" y="1637030"/>
            <a:ext cx="913130" cy="9131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36060" y="3326130"/>
            <a:ext cx="913130" cy="913130"/>
          </a:xfrm>
          <a:prstGeom prst="ellipse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4036060" y="3326130"/>
            <a:ext cx="913130" cy="9131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47110" y="5015230"/>
            <a:ext cx="913130" cy="913130"/>
          </a:xfrm>
          <a:prstGeom prst="ellipse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3547110" y="5015230"/>
            <a:ext cx="913130" cy="91313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Freemium+模板增值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5400000">
            <a:off x="0" y="2082165"/>
            <a:ext cx="3714750" cy="37147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 rot="5400000">
            <a:off x="0" y="2082165"/>
            <a:ext cx="3714750" cy="37147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0" descr="https://kimi-img.moonshot.cn/pub/slides/slides_tmpl/image/25-09-04-17:02:55-d2slbfu1bb2p4onbqkqg.png"/>
          <p:cNvPicPr>
            <a:picLocks noChangeAspect="1"/>
          </p:cNvPicPr>
          <p:nvPr/>
        </p:nvPicPr>
        <p:blipFill>
          <a:blip r:embed="rId1">
            <a:alphaModFix amt="78000"/>
          </a:blip>
          <a:srcRect l="10" r="10"/>
          <a:stretch>
            <a:fillRect/>
          </a:stretch>
        </p:blipFill>
        <p:spPr>
          <a:xfrm>
            <a:off x="421640" y="2414588"/>
            <a:ext cx="3055620" cy="3049905"/>
          </a:xfrm>
          <a:prstGeom prst="ellipse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3571875" y="1804670"/>
            <a:ext cx="863600" cy="5397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4516120" y="1638935"/>
            <a:ext cx="6651625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基础功能免费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516120" y="2012315"/>
            <a:ext cx="6651625" cy="533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LocalCanvas基础功能永久免费，降低用户入门门槛，吸引更多用户尝试使用，为后续增值业务奠定基础。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060825" y="3493770"/>
            <a:ext cx="863600" cy="5397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005070" y="3328035"/>
            <a:ext cx="6651625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高级模板与订阅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005070" y="3701415"/>
            <a:ext cx="6651625" cy="533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LocalCanvas提供高级模板、批量队列、商用导出等订阅服务，满足专业用户需求，提升用户付费意愿。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3571875" y="5182870"/>
            <a:ext cx="863600" cy="5397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4516120" y="5017135"/>
            <a:ext cx="6651625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差异化订阅档位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4516120" y="5390515"/>
            <a:ext cx="6651625" cy="533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LocalCanvas设置轻量创作者、专业卖家、企业版三档订阅，精准满足不同用户需求，提升用户留存率与付费转化率。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2-d2slbf61bb2p4onbqkj0.png"/>
          <p:cNvPicPr>
            <a:picLocks noChangeAspect="1"/>
          </p:cNvPicPr>
          <p:nvPr/>
        </p:nvPicPr>
        <p:blipFill>
          <a:blip r:embed="rId1"/>
          <a:srcRect l="13" r="13"/>
          <a:stretch>
            <a:fillRect/>
          </a:stretch>
        </p:blipFill>
        <p:spPr>
          <a:xfrm>
            <a:off x="-7620" y="120650"/>
            <a:ext cx="12207240" cy="6832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35655" y="3239909"/>
            <a:ext cx="595679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 err="1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营销主张与Marketing</a:t>
            </a:r>
            <a:r>
              <a:rPr lang="zh-CN" altLang="en-US" sz="48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48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Channel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563724" y="1433195"/>
            <a:ext cx="5956796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20340000">
            <a:off x="5207353" y="2025906"/>
            <a:ext cx="2808847" cy="68427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2400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5400000" scaled="1"/>
            </a:gra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 rot="20340000">
            <a:off x="5207353" y="2025906"/>
            <a:ext cx="2808847" cy="6842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4755" y="2859562"/>
            <a:ext cx="180054" cy="180071"/>
          </a:xfrm>
          <a:prstGeom prst="ellipse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6044755" y="2859562"/>
            <a:ext cx="180054" cy="18007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878727" y="2074041"/>
            <a:ext cx="90027" cy="90036"/>
          </a:xfrm>
          <a:prstGeom prst="ellipse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7878727" y="2074041"/>
            <a:ext cx="90027" cy="9003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Unique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Selling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Proposition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07440" y="1808480"/>
            <a:ext cx="171450" cy="44196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107440" y="1808480"/>
            <a:ext cx="1714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29690" y="1808480"/>
            <a:ext cx="2990850" cy="4419600"/>
          </a:xfrm>
          <a:prstGeom prst="snip1Rect">
            <a:avLst>
              <a:gd name="adj" fmla="val 11571"/>
            </a:avLst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329690" y="1808480"/>
            <a:ext cx="29908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796790" y="1808480"/>
            <a:ext cx="171450" cy="44196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4796790" y="1808480"/>
            <a:ext cx="1714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19040" y="1808480"/>
            <a:ext cx="2990850" cy="4419600"/>
          </a:xfrm>
          <a:prstGeom prst="snip1Rect">
            <a:avLst>
              <a:gd name="adj" fmla="val 11571"/>
            </a:avLst>
          </a:prstGeom>
          <a:solidFill>
            <a:srgbClr val="FFFFFF"/>
          </a:solidFill>
          <a:ln w="19050">
            <a:solidFill>
              <a:srgbClr val="1CA97E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5019040" y="1808480"/>
            <a:ext cx="29908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486140" y="1808480"/>
            <a:ext cx="171450" cy="44196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8486140" y="1808480"/>
            <a:ext cx="1714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708390" y="1808480"/>
            <a:ext cx="2990850" cy="4419600"/>
          </a:xfrm>
          <a:prstGeom prst="snip1Rect">
            <a:avLst>
              <a:gd name="adj" fmla="val 11571"/>
            </a:avLst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8708390" y="1808480"/>
            <a:ext cx="29908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524635" y="2223135"/>
            <a:ext cx="26314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便捷</a:t>
            </a:r>
            <a:r>
              <a:rPr lang="zh-CN" alt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524635" y="3034665"/>
            <a:ext cx="2631440" cy="32669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</a:t>
            </a: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作图的复杂流程在</a:t>
            </a:r>
            <a:r>
              <a:rPr lang="en-US" sz="16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上被极度压缩，形成了直观的直线型操作。“一指遮罩”：用手指涂抹出想要编辑的区域，直观且符合移动端使用直觉。</a:t>
            </a:r>
            <a:endParaRPr lang="zh-CN" altLang="en-US" sz="16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“一键工作流”：针对风格迁移、头像修复、电商抠图这三个高频场景，内置优化好的模板。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213985" y="2223135"/>
            <a:ext cx="26314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移动端特性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213985" y="3034665"/>
            <a:ext cx="2631440" cy="26271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在移动端上可以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实现从拍摄到导出的完整闭环，以直观的触控遮罩取代猜测，实现精准的局部编辑。利用设备实时上下文（地点、时间、光照）自动增强提示词。</a:t>
            </a:r>
            <a:endParaRPr lang="zh-CN" altLang="en-US" sz="16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903335" y="2223135"/>
            <a:ext cx="26314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离线无忧操作</a:t>
            </a:r>
            <a:endParaRPr lang="zh-CN" altLang="en-US" sz="20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903335" y="3034665"/>
            <a:ext cx="2631440" cy="10263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永不丢失进度。我们稳健的任务引擎确保您的工作即使在离线状态下也能持续进行。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Marketing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Channel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07440" y="1808480"/>
            <a:ext cx="171450" cy="44196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107440" y="1808480"/>
            <a:ext cx="1714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329690" y="1808480"/>
            <a:ext cx="2990850" cy="4419600"/>
          </a:xfrm>
          <a:prstGeom prst="snip1Rect">
            <a:avLst>
              <a:gd name="adj" fmla="val 11571"/>
            </a:avLst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329690" y="1808480"/>
            <a:ext cx="29908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796790" y="1808480"/>
            <a:ext cx="171450" cy="44196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4796790" y="1808480"/>
            <a:ext cx="1714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019040" y="1808480"/>
            <a:ext cx="2990850" cy="4419600"/>
          </a:xfrm>
          <a:prstGeom prst="snip1Rect">
            <a:avLst>
              <a:gd name="adj" fmla="val 11571"/>
            </a:avLst>
          </a:prstGeom>
          <a:solidFill>
            <a:srgbClr val="FFFFFF"/>
          </a:solidFill>
          <a:ln w="19050">
            <a:solidFill>
              <a:srgbClr val="1CA97E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5019040" y="1808480"/>
            <a:ext cx="29908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486140" y="1808480"/>
            <a:ext cx="171450" cy="44196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8486140" y="1808480"/>
            <a:ext cx="1714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708390" y="1808480"/>
            <a:ext cx="2990850" cy="4419600"/>
          </a:xfrm>
          <a:prstGeom prst="snip1Rect">
            <a:avLst>
              <a:gd name="adj" fmla="val 11571"/>
            </a:avLst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8708390" y="1808480"/>
            <a:ext cx="2990850" cy="44196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524635" y="2223135"/>
            <a:ext cx="2631440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短视频引流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524635" y="3034665"/>
            <a:ext cx="2631440" cy="1524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LocalCanvas在抖音与小红书投放‘3秒去背景’等强对比短视频，突出前后对比，吸引用户关注，导流至应用商店，实现高效引流。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213985" y="2223135"/>
            <a:ext cx="2631440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B站教程与知乎长文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213985" y="3034665"/>
            <a:ext cx="2631440" cy="1524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LocalCanvas在B站上线系列教程，塑造专业度；在知乎发布技术长文，占领‘移动端AI’关键词，提升品牌影响力。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903335" y="2223135"/>
            <a:ext cx="2631440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渠道转化追踪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903335" y="3034665"/>
            <a:ext cx="2631440" cy="13463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通过追踪不同渠道转化率，重点投入流量最高的平台，确保营销资源高效利用，提升用户获取效率</a:t>
            </a: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2-d2slbf61bb2p4onbqkj0.png"/>
          <p:cNvPicPr>
            <a:picLocks noChangeAspect="1"/>
          </p:cNvPicPr>
          <p:nvPr/>
        </p:nvPicPr>
        <p:blipFill>
          <a:blip r:embed="rId1"/>
          <a:srcRect l="13" r="13"/>
          <a:stretch>
            <a:fillRect/>
          </a:stretch>
        </p:blipFill>
        <p:spPr>
          <a:xfrm>
            <a:off x="-635" y="0"/>
            <a:ext cx="12207240" cy="6832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35655" y="3239909"/>
            <a:ext cx="595679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 err="1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财务模型与验证渠道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563724" y="1433195"/>
            <a:ext cx="5956796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20340000">
            <a:off x="5207353" y="2025906"/>
            <a:ext cx="2808847" cy="68427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2400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5400000" scaled="1"/>
            </a:gra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 rot="20340000">
            <a:off x="5207353" y="2025906"/>
            <a:ext cx="2808847" cy="6842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4755" y="2859562"/>
            <a:ext cx="180054" cy="180071"/>
          </a:xfrm>
          <a:prstGeom prst="ellipse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6044755" y="2859562"/>
            <a:ext cx="180054" cy="18007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878727" y="2074041"/>
            <a:ext cx="90027" cy="90036"/>
          </a:xfrm>
          <a:prstGeom prst="ellipse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7878727" y="2074041"/>
            <a:ext cx="90027" cy="9003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关键指标仪表盘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7-d2slbge1bb2p4onbqktg.png"/>
          <p:cNvPicPr>
            <a:picLocks noChangeAspect="1"/>
          </p:cNvPicPr>
          <p:nvPr/>
        </p:nvPicPr>
        <p:blipFill>
          <a:blip r:embed="rId1"/>
          <a:srcRect l="33" r="33"/>
          <a:stretch>
            <a:fillRect/>
          </a:stretch>
        </p:blipFill>
        <p:spPr>
          <a:xfrm>
            <a:off x="744220" y="1390015"/>
            <a:ext cx="3868420" cy="2327275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55015" y="3847465"/>
            <a:ext cx="3869581" cy="2474595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755015" y="3847465"/>
            <a:ext cx="3869581" cy="247459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901565" y="1478280"/>
            <a:ext cx="200067" cy="260350"/>
          </a:xfrm>
          <a:prstGeom prst="chevron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4901565" y="1478280"/>
            <a:ext cx="200067" cy="260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053923" y="1478280"/>
            <a:ext cx="200067" cy="260350"/>
          </a:xfrm>
          <a:prstGeom prst="chevron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5053923" y="1478280"/>
            <a:ext cx="200067" cy="260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901565" y="3157855"/>
            <a:ext cx="200067" cy="260350"/>
          </a:xfrm>
          <a:prstGeom prst="chevron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 16"/>
          <p:cNvSpPr/>
          <p:nvPr/>
        </p:nvSpPr>
        <p:spPr>
          <a:xfrm>
            <a:off x="4901565" y="3157855"/>
            <a:ext cx="200067" cy="260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053923" y="3157855"/>
            <a:ext cx="200067" cy="260350"/>
          </a:xfrm>
          <a:prstGeom prst="chevron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8"/>
          <p:cNvSpPr/>
          <p:nvPr/>
        </p:nvSpPr>
        <p:spPr>
          <a:xfrm>
            <a:off x="5053923" y="3157855"/>
            <a:ext cx="200067" cy="260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4901565" y="4837430"/>
            <a:ext cx="200067" cy="260350"/>
          </a:xfrm>
          <a:prstGeom prst="chevron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4901565" y="4837430"/>
            <a:ext cx="200067" cy="260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5053923" y="4837430"/>
            <a:ext cx="200067" cy="260350"/>
          </a:xfrm>
          <a:prstGeom prst="chevron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2"/>
          <p:cNvSpPr/>
          <p:nvPr/>
        </p:nvSpPr>
        <p:spPr>
          <a:xfrm>
            <a:off x="5053923" y="4837430"/>
            <a:ext cx="200067" cy="260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342890" y="1403985"/>
            <a:ext cx="607060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用户增长指标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342890" y="1777365"/>
            <a:ext cx="6070600" cy="533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LocalCanvas关注下载量、激活率、DAU/MAU等用户增长指标，通过精准营销与优质产品体验，提升用户获取效率。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945583" y="4064635"/>
            <a:ext cx="3576818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功能使用指标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945583" y="4438015"/>
            <a:ext cx="3576818" cy="800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LocalCanvas追踪模板保存数、平均任务时长等功能使用指标，了解用户需求，优化产品功能，提升用户粘性。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5342890" y="3083560"/>
            <a:ext cx="607060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变现能力指标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5342890" y="3456940"/>
            <a:ext cx="6070600" cy="533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LocalCanvas监测订阅转化率、ARPU、LTV等变现能力指标，通过差异化订阅档位与优质服务，提升用户付费意愿。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5342890" y="4763135"/>
            <a:ext cx="607060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用户留存指标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5342890" y="5136515"/>
            <a:ext cx="6070600" cy="533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LocalCanvas记录次日与30日留存率等用户留存指标，通过持续优化产品与服务，提升用户留存率，确保长期稳定发展。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三年路径与盈利预测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45490" y="1475105"/>
            <a:ext cx="3524312" cy="2437765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490" y="1475105"/>
            <a:ext cx="3524312" cy="2437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0" descr="https://kimi-img.moonshot.cn/pub/slides/slides_tmpl/image/25-09-04-17:02:54-d2slbfm1bb2p4onbqkp0.png"/>
          <p:cNvPicPr>
            <a:picLocks noChangeAspect="1"/>
          </p:cNvPicPr>
          <p:nvPr/>
        </p:nvPicPr>
        <p:blipFill>
          <a:blip r:embed="rId1"/>
          <a:srcRect l="-8" t="24" r="8" b="24"/>
          <a:stretch>
            <a:fillRect/>
          </a:stretch>
        </p:blipFill>
        <p:spPr>
          <a:xfrm>
            <a:off x="745490" y="3977005"/>
            <a:ext cx="3524885" cy="234315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8035290" y="1475105"/>
            <a:ext cx="3524312" cy="2437765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8035290" y="1475105"/>
            <a:ext cx="3524312" cy="2437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4397950" y="3977005"/>
            <a:ext cx="3524250" cy="243776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4"/>
          <p:cNvSpPr/>
          <p:nvPr/>
        </p:nvSpPr>
        <p:spPr>
          <a:xfrm>
            <a:off x="4390390" y="3882390"/>
            <a:ext cx="3524250" cy="2437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974949" y="1602740"/>
            <a:ext cx="321980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Phase</a:t>
            </a:r>
            <a:r>
              <a:rPr lang="zh-CN" altLang="en-US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974949" y="1957070"/>
            <a:ext cx="3141061" cy="1938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Alpha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内部测试版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1-3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个月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altLang="zh-CN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核心目标：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验证核心技术（触控遮罩编辑）与核心用户体验。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用户获取：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主要面向高校设计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传媒专业学生社群，我们希望校园种子用户数量能达到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500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盈利模式：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完全免费，无商业化。核心是收集用户反馈。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运营指标：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维持日活跃用户和月活跃用户数在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50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和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300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收集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100+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份结构化用户反馈报告。</a:t>
            </a:r>
            <a:endParaRPr lang="en-US" sz="1000" dirty="0"/>
          </a:p>
        </p:txBody>
      </p:sp>
      <p:sp>
        <p:nvSpPr>
          <p:cNvPr id="22" name="Text 17"/>
          <p:cNvSpPr/>
          <p:nvPr/>
        </p:nvSpPr>
        <p:spPr>
          <a:xfrm>
            <a:off x="8203232" y="1602740"/>
            <a:ext cx="3141061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</a:t>
            </a: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hase2</a:t>
            </a:r>
            <a:endParaRPr lang="en-US" sz="18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8236585" y="2024380"/>
            <a:ext cx="3141980" cy="37204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Beta 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公开测试版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4-6 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个月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altLang="zh-CN" sz="10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核心目标：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测试工作流模板的实用性及服务器稳定性。</a:t>
            </a:r>
            <a:endParaRPr lang="zh-CN" altLang="en-US" sz="10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用户获取：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向社会公众开放测试。通过技术社区（知乎、少数派、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Reddit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）渠道，目标获取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5,000 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名用户。</a:t>
            </a:r>
            <a:endParaRPr lang="zh-CN" altLang="en-US" sz="10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盈利模式：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引入免费增值模式。目标实现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1% 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的早期付费转化率，验证用户付费意愿。</a:t>
            </a:r>
            <a:endParaRPr lang="zh-CN" altLang="en-US" sz="10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运营指标：</a:t>
            </a:r>
            <a:endParaRPr lang="zh-CN" altLang="en-US" sz="10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维持日活跃用户和月活跃用户数在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500 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和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2,000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优化广告投放算法，在推广上投入约</a:t>
            </a:r>
            <a:r>
              <a:rPr lang="en-US" altLang="zh-CN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$10,000</a:t>
            </a:r>
            <a:r>
              <a:rPr lang="zh-CN" altLang="en-US" sz="1000" dirty="0">
                <a:solidFill>
                  <a:schemeClr val="bg1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chemeClr val="bg1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Text 19"/>
          <p:cNvSpPr/>
          <p:nvPr/>
        </p:nvSpPr>
        <p:spPr>
          <a:xfrm>
            <a:off x="4542950" y="4010025"/>
            <a:ext cx="3141621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</a:t>
            </a: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hase3</a:t>
            </a:r>
            <a:endParaRPr lang="en-US" sz="18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5" name="Text 20"/>
          <p:cNvSpPr/>
          <p:nvPr/>
        </p:nvSpPr>
        <p:spPr>
          <a:xfrm>
            <a:off x="4542950" y="4364355"/>
            <a:ext cx="3219746" cy="1938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Trial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试用版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7-9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个月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altLang="zh-CN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核心目标：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优化转化漏斗，提升付费率。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用户获取：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启动精准营销（小红书、抖音等）。目标总用户数达到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20,000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盈利模式：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付费墙后移，提供更长的免费试用期。将付费转化率提升至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3%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运营指标：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en-US" altLang="zh-CN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维持日活跃用户和月活跃用户数在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2,000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和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8,000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在推广上投入更多预算，约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$50,000</a:t>
            </a:r>
            <a:r>
              <a:rPr 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000" dirty="0"/>
          </a:p>
        </p:txBody>
      </p:sp>
      <p:pic>
        <p:nvPicPr>
          <p:cNvPr id="30" name="图片 29" descr="pexels-picjumbo-com-55570-1966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965" y="1529715"/>
            <a:ext cx="3514786" cy="2343600"/>
          </a:xfrm>
          <a:prstGeom prst="rect">
            <a:avLst/>
          </a:prstGeom>
        </p:spPr>
      </p:pic>
      <p:pic>
        <p:nvPicPr>
          <p:cNvPr id="31" name="图片 30" descr="pexels-fotios-photos-30249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895" y="3977005"/>
            <a:ext cx="3568131" cy="2343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90905" y="1750695"/>
            <a:ext cx="9448800" cy="4665345"/>
          </a:xfrm>
          <a:prstGeom prst="roundRect">
            <a:avLst>
              <a:gd name="adj" fmla="val 4992"/>
            </a:avLst>
          </a:prstGeom>
          <a:solidFill>
            <a:srgbClr val="FFFFFF"/>
          </a:solidFill>
          <a:ln w="19050">
            <a:gradFill flip="none" rotWithShape="1">
              <a:gsLst>
                <a:gs pos="0">
                  <a:srgbClr val="1031B7">
                    <a:alpha val="0"/>
                  </a:srgbClr>
                </a:gs>
                <a:gs pos="14000">
                  <a:srgbClr val="1031B7">
                    <a:alpha val="0"/>
                  </a:srgbClr>
                </a:gs>
                <a:gs pos="100000">
                  <a:srgbClr val="1E46EB"/>
                </a:gs>
              </a:gsLst>
              <a:lin ang="10800000" scaled="1"/>
            </a:gra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90905" y="1750695"/>
            <a:ext cx="9448800" cy="466534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9-04-17:02:51-d2slbeu1bb2p4onbqkh0.png"/>
          <p:cNvPicPr>
            <a:picLocks noChangeAspect="1"/>
          </p:cNvPicPr>
          <p:nvPr/>
        </p:nvPicPr>
        <p:blipFill>
          <a:blip r:embed="rId1"/>
          <a:srcRect l="32" r="32"/>
          <a:stretch>
            <a:fillRect/>
          </a:stretch>
        </p:blipFill>
        <p:spPr>
          <a:xfrm>
            <a:off x="8250555" y="-13970"/>
            <a:ext cx="3941445" cy="687197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1118235" y="647700"/>
            <a:ext cx="6924675" cy="922020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5400" b="1" kern="0" spc="300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r>
              <a:rPr lang="en-US" sz="3200" b="1" kern="0" spc="300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/CONTENTS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39520" y="2037715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E46EB"/>
              </a:gs>
              <a:gs pos="76000">
                <a:srgbClr val="1E46EB">
                  <a:alpha val="0"/>
                </a:srgbClr>
              </a:gs>
              <a:gs pos="100000">
                <a:srgbClr val="1E46EB">
                  <a:alpha val="0"/>
                </a:srgbClr>
              </a:gs>
            </a:gsLst>
            <a:lin ang="27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239520" y="2037715"/>
            <a:ext cx="311785" cy="312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239520" y="2738120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CA97E"/>
              </a:gs>
              <a:gs pos="76000">
                <a:srgbClr val="1CA97E">
                  <a:alpha val="0"/>
                </a:srgbClr>
              </a:gs>
              <a:gs pos="100000">
                <a:srgbClr val="1CA97E">
                  <a:alpha val="0"/>
                </a:srgbClr>
              </a:gs>
            </a:gsLst>
            <a:lin ang="27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1239520" y="2738120"/>
            <a:ext cx="311785" cy="312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9520" y="3438525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E46EB"/>
              </a:gs>
              <a:gs pos="76000">
                <a:srgbClr val="1E46EB">
                  <a:alpha val="0"/>
                </a:srgbClr>
              </a:gs>
              <a:gs pos="100000">
                <a:srgbClr val="1E46EB">
                  <a:alpha val="0"/>
                </a:srgbClr>
              </a:gs>
            </a:gsLst>
            <a:lin ang="27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1239520" y="3438525"/>
            <a:ext cx="311785" cy="312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239520" y="4138930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CA97E"/>
              </a:gs>
              <a:gs pos="76000">
                <a:srgbClr val="1CA97E">
                  <a:alpha val="0"/>
                </a:srgbClr>
              </a:gs>
              <a:gs pos="100000">
                <a:srgbClr val="1CA97E">
                  <a:alpha val="0"/>
                </a:srgbClr>
              </a:gs>
            </a:gsLst>
            <a:lin ang="27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1239520" y="4138930"/>
            <a:ext cx="311785" cy="312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239520" y="4839335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E46EB"/>
              </a:gs>
              <a:gs pos="76000">
                <a:srgbClr val="1E46EB">
                  <a:alpha val="0"/>
                </a:srgbClr>
              </a:gs>
              <a:gs pos="100000">
                <a:srgbClr val="1E46EB">
                  <a:alpha val="0"/>
                </a:srgbClr>
              </a:gs>
            </a:gsLst>
            <a:lin ang="27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1239520" y="4839335"/>
            <a:ext cx="311785" cy="312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239520" y="5539740"/>
            <a:ext cx="311785" cy="312420"/>
          </a:xfrm>
          <a:prstGeom prst="ellipse">
            <a:avLst/>
          </a:prstGeom>
          <a:gradFill flip="none" rotWithShape="1">
            <a:gsLst>
              <a:gs pos="0">
                <a:srgbClr val="1CA97E"/>
              </a:gs>
              <a:gs pos="76000">
                <a:srgbClr val="1CA97E">
                  <a:alpha val="0"/>
                </a:srgbClr>
              </a:gs>
              <a:gs pos="100000">
                <a:srgbClr val="1CA97E">
                  <a:alpha val="0"/>
                </a:srgbClr>
              </a:gs>
            </a:gsLst>
            <a:lin ang="27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9"/>
          <p:cNvSpPr/>
          <p:nvPr/>
        </p:nvSpPr>
        <p:spPr>
          <a:xfrm>
            <a:off x="1239520" y="5539740"/>
            <a:ext cx="311785" cy="3124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14755" y="2065020"/>
            <a:ext cx="7804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169160" y="2118360"/>
            <a:ext cx="616013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 err="1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项目缘起与需求洞察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14755" y="2757805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CA97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2169160" y="2809875"/>
            <a:ext cx="6160135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产品定位与核心价值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214755" y="3450590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2169160" y="3502660"/>
            <a:ext cx="6160135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技术方案与功能矩阵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214755" y="4143375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CA97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2169160" y="4195445"/>
            <a:ext cx="6160135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目标用户与商业模式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214755" y="4836160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2169160" y="4888230"/>
            <a:ext cx="6160135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增长策略与验证路径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214755" y="5528945"/>
            <a:ext cx="818515" cy="482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CA97E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2169160" y="5574665"/>
            <a:ext cx="6160135" cy="425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40404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财务模型与未来规划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552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三年路径与盈利预测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45490" y="1475105"/>
            <a:ext cx="3524312" cy="2437765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490" y="1475105"/>
            <a:ext cx="3524312" cy="2437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0" descr="https://kimi-img.moonshot.cn/pub/slides/slides_tmpl/image/25-09-04-17:02:54-d2slbfm1bb2p4onbqkp0.png"/>
          <p:cNvPicPr>
            <a:picLocks noChangeAspect="1"/>
          </p:cNvPicPr>
          <p:nvPr/>
        </p:nvPicPr>
        <p:blipFill>
          <a:blip r:embed="rId1"/>
          <a:srcRect l="-8" t="24" r="8" b="24"/>
          <a:stretch>
            <a:fillRect/>
          </a:stretch>
        </p:blipFill>
        <p:spPr>
          <a:xfrm>
            <a:off x="745490" y="3977005"/>
            <a:ext cx="3524885" cy="234315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8035290" y="1475105"/>
            <a:ext cx="3524312" cy="2437765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8035290" y="1475105"/>
            <a:ext cx="3524312" cy="2437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4390390" y="3882390"/>
            <a:ext cx="3524250" cy="2437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974949" y="1602740"/>
            <a:ext cx="3219802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Phase</a:t>
            </a:r>
            <a:r>
              <a:rPr lang="zh-CN" altLang="en-US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4</a:t>
            </a:r>
            <a:endParaRPr lang="en-US" altLang="zh-CN" sz="1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74949" y="1957070"/>
            <a:ext cx="3141061" cy="1938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TM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发布版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10-12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个月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altLang="zh-CN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核心目标：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实现稳定的用户增长与收入增长。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用户获取：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全面启动市场推广。目标年度总用户数达到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50,000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盈利模式：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正式确立订阅价格体系。推出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“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电商卖家套餐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”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，目标实现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5%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的综合付费转化率，月度经常性收入达到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$12,500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运营指标：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维持日活跃用户和月活跃用户数在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5,000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和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15,000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应用商店优化关键词，提升自然流量占比。</a:t>
            </a:r>
            <a:r>
              <a:rPr 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000" dirty="0"/>
          </a:p>
        </p:txBody>
      </p:sp>
      <p:sp>
        <p:nvSpPr>
          <p:cNvPr id="22" name="Text 17"/>
          <p:cNvSpPr/>
          <p:nvPr/>
        </p:nvSpPr>
        <p:spPr>
          <a:xfrm>
            <a:off x="8203232" y="1602740"/>
            <a:ext cx="3141061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</a:t>
            </a: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hase5</a:t>
            </a:r>
            <a:endParaRPr lang="en-US" sz="18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8218611" y="1957070"/>
            <a:ext cx="3219802" cy="1938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GA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全面上市版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(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第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13-24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个月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)</a:t>
            </a:r>
            <a:endParaRPr lang="en-US" altLang="zh-CN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核心目标：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扩大规模，实现盈亏平衡并持续盈利。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用户获取：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探索预装合作、渠道合作等。目标用户总数超过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120,000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盈利模式：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收入来源多元化，包含个人订阅、企业套餐及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API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服务。目标付费转化率稳定在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8%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以上，实现公司层面盈亏平衡。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运营指标：</a:t>
            </a:r>
            <a:endParaRPr lang="en-US" altLang="zh-CN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维持日活跃用户和月活跃用户数在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8,000 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和</a:t>
            </a:r>
            <a:r>
              <a:rPr lang="en-US" altLang="zh-CN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25,000</a:t>
            </a: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zh-CN" altLang="en-US" sz="10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CN" altLang="en-US" sz="1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实现健康的用户获取回报率。</a:t>
            </a:r>
            <a:endParaRPr lang="en-US" sz="1000" dirty="0"/>
          </a:p>
        </p:txBody>
      </p:sp>
      <p:sp>
        <p:nvSpPr>
          <p:cNvPr id="24" name="Text 19"/>
          <p:cNvSpPr/>
          <p:nvPr/>
        </p:nvSpPr>
        <p:spPr>
          <a:xfrm>
            <a:off x="4542950" y="4010025"/>
            <a:ext cx="3141621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</a:t>
            </a: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hase3</a:t>
            </a:r>
            <a:endParaRPr lang="en-US" sz="18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5" name="Text 20"/>
          <p:cNvSpPr/>
          <p:nvPr/>
        </p:nvSpPr>
        <p:spPr>
          <a:xfrm>
            <a:off x="4542950" y="4364355"/>
            <a:ext cx="3219746" cy="8661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LocalCanvas第三年构建创作者模板市场，引入NFT确权交易，平台抽成15%，实现盈亏平衡，迈向新高度。</a:t>
            </a:r>
            <a:endParaRPr lang="en-US" sz="1600" dirty="0"/>
          </a:p>
        </p:txBody>
      </p:sp>
      <p:pic>
        <p:nvPicPr>
          <p:cNvPr id="30" name="图片 29" descr="pexels-picjumbo-com-55570-1966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965" y="1529715"/>
            <a:ext cx="3514725" cy="4832350"/>
          </a:xfrm>
          <a:prstGeom prst="rect">
            <a:avLst/>
          </a:prstGeom>
        </p:spPr>
      </p:pic>
      <p:pic>
        <p:nvPicPr>
          <p:cNvPr id="31" name="图片 30" descr="pexels-fotios-photos-30249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895" y="3977005"/>
            <a:ext cx="3568131" cy="2343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Channels to Validate the App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215390" y="1849120"/>
            <a:ext cx="4457065" cy="18478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1215390" y="1849120"/>
            <a:ext cx="4457065" cy="1847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739265" y="1630680"/>
            <a:ext cx="3409950" cy="369570"/>
          </a:xfrm>
          <a:prstGeom prst="round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1739265" y="1630680"/>
            <a:ext cx="3409950" cy="3695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358890" y="1849120"/>
            <a:ext cx="4457065" cy="18478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1E46EB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6358890" y="1849120"/>
            <a:ext cx="4457065" cy="1847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882765" y="1630680"/>
            <a:ext cx="3409950" cy="369570"/>
          </a:xfrm>
          <a:prstGeom prst="round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6882765" y="1630680"/>
            <a:ext cx="3409950" cy="3695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215390" y="4262120"/>
            <a:ext cx="4457065" cy="18478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1CA97E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1215390" y="4262120"/>
            <a:ext cx="4457065" cy="1847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739265" y="4043877"/>
            <a:ext cx="3409950" cy="369373"/>
          </a:xfrm>
          <a:prstGeom prst="round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1739265" y="4043877"/>
            <a:ext cx="3409950" cy="36937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71590" y="4262120"/>
            <a:ext cx="4457065" cy="18478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1CA97E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2"/>
          <p:cNvSpPr/>
          <p:nvPr/>
        </p:nvSpPr>
        <p:spPr>
          <a:xfrm>
            <a:off x="6371590" y="4262120"/>
            <a:ext cx="4457065" cy="18478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895465" y="4043877"/>
            <a:ext cx="3409950" cy="369373"/>
          </a:xfrm>
          <a:prstGeom prst="round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4"/>
          <p:cNvSpPr/>
          <p:nvPr/>
        </p:nvSpPr>
        <p:spPr>
          <a:xfrm>
            <a:off x="6895465" y="4043877"/>
            <a:ext cx="3409950" cy="36937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817370" y="1623695"/>
            <a:ext cx="322199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首版功能聚焦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89685" y="2143125"/>
            <a:ext cx="4262755" cy="762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LocalCanvas首版仅开放风格迁移与遮罩编辑功能，通过封闭内测收集用户反馈，聚焦‘遮罩精度’‘生成速度’‘弱网体验’三项关键指标。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817666" y="4036695"/>
            <a:ext cx="3222278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迭代优化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89674" y="4556125"/>
            <a:ext cx="4262864" cy="762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LocalCanvas每四周迭代一次，逐步上线头像修复、电商去背景等功能，通过NPS评分持续优化产品，确保用户体验。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960870" y="1623695"/>
            <a:ext cx="322199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最小成本验证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33185" y="2143125"/>
            <a:ext cx="4262755" cy="762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LocalCanvas采用分阶段MVP验证，用最小成本跑通产品市场匹配，降低一次性全量发布带来的技术与品牌风险，提升产品成功率。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73866" y="4036695"/>
            <a:ext cx="3222278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持续改进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45874" y="4556125"/>
            <a:ext cx="4262864" cy="762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LocalCanvas根据用户反馈与数据分析，持续改进产品功能与性能，确保产品始终满足用户需求，提升用户满意度。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0-d2slbem1bb2p4onbqkg0.png"/>
          <p:cNvPicPr>
            <a:picLocks noChangeAspect="1"/>
          </p:cNvPicPr>
          <p:nvPr/>
        </p:nvPicPr>
        <p:blipFill>
          <a:blip r:embed="rId1"/>
          <a:srcRect t="905" b="905"/>
          <a:stretch>
            <a:fillRect/>
          </a:stretch>
        </p:blipFill>
        <p:spPr>
          <a:xfrm rot="21600000">
            <a:off x="-21590" y="0"/>
            <a:ext cx="12213590" cy="67519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1070" y="2331085"/>
            <a:ext cx="7026275" cy="2832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055370" y="1969770"/>
            <a:ext cx="5783947" cy="0"/>
          </a:xfrm>
          <a:prstGeom prst="line">
            <a:avLst/>
          </a:prstGeom>
          <a:noFill/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0" scaled="1"/>
            </a:gra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Shape 2"/>
          <p:cNvSpPr/>
          <p:nvPr/>
        </p:nvSpPr>
        <p:spPr>
          <a:xfrm>
            <a:off x="6961270" y="1878330"/>
            <a:ext cx="168857" cy="182880"/>
          </a:xfrm>
          <a:prstGeom prst="chevron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961270" y="1878330"/>
            <a:ext cx="168857" cy="182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35404" y="1878330"/>
            <a:ext cx="168857" cy="182880"/>
          </a:xfrm>
          <a:prstGeom prst="chevron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7135404" y="1878330"/>
            <a:ext cx="168857" cy="182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09538" y="1878330"/>
            <a:ext cx="168857" cy="182880"/>
          </a:xfrm>
          <a:prstGeom prst="chevron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7309538" y="1878330"/>
            <a:ext cx="168857" cy="1828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68400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2684008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04541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2504541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325074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2325074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145606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2145606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966139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7"/>
          <p:cNvSpPr/>
          <p:nvPr/>
        </p:nvSpPr>
        <p:spPr>
          <a:xfrm>
            <a:off x="1966139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1786672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2" name="Text 19"/>
          <p:cNvSpPr/>
          <p:nvPr/>
        </p:nvSpPr>
        <p:spPr>
          <a:xfrm>
            <a:off x="1786672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607204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1"/>
          <p:cNvSpPr/>
          <p:nvPr/>
        </p:nvSpPr>
        <p:spPr>
          <a:xfrm>
            <a:off x="1607204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1427737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6" name="Text 23"/>
          <p:cNvSpPr/>
          <p:nvPr/>
        </p:nvSpPr>
        <p:spPr>
          <a:xfrm>
            <a:off x="1427737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268400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2684008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2504541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7"/>
          <p:cNvSpPr/>
          <p:nvPr/>
        </p:nvSpPr>
        <p:spPr>
          <a:xfrm>
            <a:off x="2504541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2325074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2" name="Text 29"/>
          <p:cNvSpPr/>
          <p:nvPr/>
        </p:nvSpPr>
        <p:spPr>
          <a:xfrm>
            <a:off x="2325074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2145606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4" name="Text 31"/>
          <p:cNvSpPr/>
          <p:nvPr/>
        </p:nvSpPr>
        <p:spPr>
          <a:xfrm>
            <a:off x="2145606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1966139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6" name="Text 33"/>
          <p:cNvSpPr/>
          <p:nvPr/>
        </p:nvSpPr>
        <p:spPr>
          <a:xfrm>
            <a:off x="1966139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1786672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5"/>
          <p:cNvSpPr/>
          <p:nvPr/>
        </p:nvSpPr>
        <p:spPr>
          <a:xfrm>
            <a:off x="1786672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1607204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40" name="Text 37"/>
          <p:cNvSpPr/>
          <p:nvPr/>
        </p:nvSpPr>
        <p:spPr>
          <a:xfrm>
            <a:off x="1607204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1427737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42" name="Text 39"/>
          <p:cNvSpPr/>
          <p:nvPr/>
        </p:nvSpPr>
        <p:spPr>
          <a:xfrm>
            <a:off x="1427737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268400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1"/>
          <p:cNvSpPr/>
          <p:nvPr/>
        </p:nvSpPr>
        <p:spPr>
          <a:xfrm>
            <a:off x="2684008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2504541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46" name="Text 43"/>
          <p:cNvSpPr/>
          <p:nvPr/>
        </p:nvSpPr>
        <p:spPr>
          <a:xfrm>
            <a:off x="2504541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2325074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48" name="Text 45"/>
          <p:cNvSpPr/>
          <p:nvPr/>
        </p:nvSpPr>
        <p:spPr>
          <a:xfrm>
            <a:off x="2325074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2145606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0" name="Text 47"/>
          <p:cNvSpPr/>
          <p:nvPr/>
        </p:nvSpPr>
        <p:spPr>
          <a:xfrm>
            <a:off x="2145606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1966139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2" name="Text 49"/>
          <p:cNvSpPr/>
          <p:nvPr/>
        </p:nvSpPr>
        <p:spPr>
          <a:xfrm>
            <a:off x="1966139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1786672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4" name="Text 51"/>
          <p:cNvSpPr/>
          <p:nvPr/>
        </p:nvSpPr>
        <p:spPr>
          <a:xfrm>
            <a:off x="1786672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1607204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6" name="Text 53"/>
          <p:cNvSpPr/>
          <p:nvPr/>
        </p:nvSpPr>
        <p:spPr>
          <a:xfrm>
            <a:off x="1607204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7" name="Shape 54"/>
          <p:cNvSpPr/>
          <p:nvPr/>
        </p:nvSpPr>
        <p:spPr>
          <a:xfrm>
            <a:off x="1427737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58" name="Text 55"/>
          <p:cNvSpPr/>
          <p:nvPr/>
        </p:nvSpPr>
        <p:spPr>
          <a:xfrm>
            <a:off x="1427737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9" name="Shape 56"/>
          <p:cNvSpPr/>
          <p:nvPr/>
        </p:nvSpPr>
        <p:spPr>
          <a:xfrm>
            <a:off x="268400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60" name="Text 57"/>
          <p:cNvSpPr/>
          <p:nvPr/>
        </p:nvSpPr>
        <p:spPr>
          <a:xfrm>
            <a:off x="2684008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1" name="Shape 58"/>
          <p:cNvSpPr/>
          <p:nvPr/>
        </p:nvSpPr>
        <p:spPr>
          <a:xfrm>
            <a:off x="2504541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62" name="Text 59"/>
          <p:cNvSpPr/>
          <p:nvPr/>
        </p:nvSpPr>
        <p:spPr>
          <a:xfrm>
            <a:off x="2504541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3" name="Shape 60"/>
          <p:cNvSpPr/>
          <p:nvPr/>
        </p:nvSpPr>
        <p:spPr>
          <a:xfrm>
            <a:off x="2325074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64" name="Text 61"/>
          <p:cNvSpPr/>
          <p:nvPr/>
        </p:nvSpPr>
        <p:spPr>
          <a:xfrm>
            <a:off x="2325074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5" name="Shape 62"/>
          <p:cNvSpPr/>
          <p:nvPr/>
        </p:nvSpPr>
        <p:spPr>
          <a:xfrm>
            <a:off x="2145606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66" name="Text 63"/>
          <p:cNvSpPr/>
          <p:nvPr/>
        </p:nvSpPr>
        <p:spPr>
          <a:xfrm>
            <a:off x="2145606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7" name="Shape 64"/>
          <p:cNvSpPr/>
          <p:nvPr/>
        </p:nvSpPr>
        <p:spPr>
          <a:xfrm>
            <a:off x="1966139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68" name="Text 65"/>
          <p:cNvSpPr/>
          <p:nvPr/>
        </p:nvSpPr>
        <p:spPr>
          <a:xfrm>
            <a:off x="1966139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9" name="Shape 66"/>
          <p:cNvSpPr/>
          <p:nvPr/>
        </p:nvSpPr>
        <p:spPr>
          <a:xfrm>
            <a:off x="1786672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0" name="Text 67"/>
          <p:cNvSpPr/>
          <p:nvPr/>
        </p:nvSpPr>
        <p:spPr>
          <a:xfrm>
            <a:off x="1786672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1" name="Shape 68"/>
          <p:cNvSpPr/>
          <p:nvPr/>
        </p:nvSpPr>
        <p:spPr>
          <a:xfrm>
            <a:off x="1607204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2" name="Text 69"/>
          <p:cNvSpPr/>
          <p:nvPr/>
        </p:nvSpPr>
        <p:spPr>
          <a:xfrm>
            <a:off x="1607204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3" name="Shape 70"/>
          <p:cNvSpPr/>
          <p:nvPr/>
        </p:nvSpPr>
        <p:spPr>
          <a:xfrm>
            <a:off x="1427737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4" name="Text 71"/>
          <p:cNvSpPr/>
          <p:nvPr/>
        </p:nvSpPr>
        <p:spPr>
          <a:xfrm>
            <a:off x="1427737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5" name="Shape 72"/>
          <p:cNvSpPr/>
          <p:nvPr/>
        </p:nvSpPr>
        <p:spPr>
          <a:xfrm>
            <a:off x="268400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6" name="Text 73"/>
          <p:cNvSpPr/>
          <p:nvPr/>
        </p:nvSpPr>
        <p:spPr>
          <a:xfrm>
            <a:off x="2684008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7" name="Shape 74"/>
          <p:cNvSpPr/>
          <p:nvPr/>
        </p:nvSpPr>
        <p:spPr>
          <a:xfrm>
            <a:off x="2504541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78" name="Text 75"/>
          <p:cNvSpPr/>
          <p:nvPr/>
        </p:nvSpPr>
        <p:spPr>
          <a:xfrm>
            <a:off x="2504541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9" name="Shape 76"/>
          <p:cNvSpPr/>
          <p:nvPr/>
        </p:nvSpPr>
        <p:spPr>
          <a:xfrm>
            <a:off x="2325074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80" name="Text 77"/>
          <p:cNvSpPr/>
          <p:nvPr/>
        </p:nvSpPr>
        <p:spPr>
          <a:xfrm>
            <a:off x="2325074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1" name="Shape 78"/>
          <p:cNvSpPr/>
          <p:nvPr/>
        </p:nvSpPr>
        <p:spPr>
          <a:xfrm>
            <a:off x="2145606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82" name="Text 79"/>
          <p:cNvSpPr/>
          <p:nvPr/>
        </p:nvSpPr>
        <p:spPr>
          <a:xfrm>
            <a:off x="2145606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3" name="Shape 80"/>
          <p:cNvSpPr/>
          <p:nvPr/>
        </p:nvSpPr>
        <p:spPr>
          <a:xfrm>
            <a:off x="1966139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84" name="Text 81"/>
          <p:cNvSpPr/>
          <p:nvPr/>
        </p:nvSpPr>
        <p:spPr>
          <a:xfrm>
            <a:off x="1966139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5" name="Shape 82"/>
          <p:cNvSpPr/>
          <p:nvPr/>
        </p:nvSpPr>
        <p:spPr>
          <a:xfrm>
            <a:off x="1786672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86" name="Text 83"/>
          <p:cNvSpPr/>
          <p:nvPr/>
        </p:nvSpPr>
        <p:spPr>
          <a:xfrm>
            <a:off x="1786672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7" name="Shape 84"/>
          <p:cNvSpPr/>
          <p:nvPr/>
        </p:nvSpPr>
        <p:spPr>
          <a:xfrm>
            <a:off x="1607204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88" name="Text 85"/>
          <p:cNvSpPr/>
          <p:nvPr/>
        </p:nvSpPr>
        <p:spPr>
          <a:xfrm>
            <a:off x="1607204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9" name="Shape 86"/>
          <p:cNvSpPr/>
          <p:nvPr/>
        </p:nvSpPr>
        <p:spPr>
          <a:xfrm>
            <a:off x="1427737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0" name="Text 87"/>
          <p:cNvSpPr/>
          <p:nvPr/>
        </p:nvSpPr>
        <p:spPr>
          <a:xfrm>
            <a:off x="1427737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1" name="Shape 88"/>
          <p:cNvSpPr/>
          <p:nvPr/>
        </p:nvSpPr>
        <p:spPr>
          <a:xfrm>
            <a:off x="268400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2" name="Text 89"/>
          <p:cNvSpPr/>
          <p:nvPr/>
        </p:nvSpPr>
        <p:spPr>
          <a:xfrm>
            <a:off x="2684008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3" name="Shape 90"/>
          <p:cNvSpPr/>
          <p:nvPr/>
        </p:nvSpPr>
        <p:spPr>
          <a:xfrm>
            <a:off x="2504541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4" name="Text 91"/>
          <p:cNvSpPr/>
          <p:nvPr/>
        </p:nvSpPr>
        <p:spPr>
          <a:xfrm>
            <a:off x="2504541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5" name="Shape 92"/>
          <p:cNvSpPr/>
          <p:nvPr/>
        </p:nvSpPr>
        <p:spPr>
          <a:xfrm>
            <a:off x="2325074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6" name="Text 93"/>
          <p:cNvSpPr/>
          <p:nvPr/>
        </p:nvSpPr>
        <p:spPr>
          <a:xfrm>
            <a:off x="2325074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7" name="Shape 94"/>
          <p:cNvSpPr/>
          <p:nvPr/>
        </p:nvSpPr>
        <p:spPr>
          <a:xfrm>
            <a:off x="2145606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98" name="Text 95"/>
          <p:cNvSpPr/>
          <p:nvPr/>
        </p:nvSpPr>
        <p:spPr>
          <a:xfrm>
            <a:off x="2145606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9" name="Shape 96"/>
          <p:cNvSpPr/>
          <p:nvPr/>
        </p:nvSpPr>
        <p:spPr>
          <a:xfrm>
            <a:off x="1966139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0" name="Text 97"/>
          <p:cNvSpPr/>
          <p:nvPr/>
        </p:nvSpPr>
        <p:spPr>
          <a:xfrm>
            <a:off x="1966139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1" name="Shape 98"/>
          <p:cNvSpPr/>
          <p:nvPr/>
        </p:nvSpPr>
        <p:spPr>
          <a:xfrm>
            <a:off x="1786672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2" name="Text 99"/>
          <p:cNvSpPr/>
          <p:nvPr/>
        </p:nvSpPr>
        <p:spPr>
          <a:xfrm>
            <a:off x="1786672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3" name="Shape 100"/>
          <p:cNvSpPr/>
          <p:nvPr/>
        </p:nvSpPr>
        <p:spPr>
          <a:xfrm>
            <a:off x="1607204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4" name="Text 101"/>
          <p:cNvSpPr/>
          <p:nvPr/>
        </p:nvSpPr>
        <p:spPr>
          <a:xfrm>
            <a:off x="1607204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5" name="Shape 102"/>
          <p:cNvSpPr/>
          <p:nvPr/>
        </p:nvSpPr>
        <p:spPr>
          <a:xfrm>
            <a:off x="1427737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6" name="Text 103"/>
          <p:cNvSpPr/>
          <p:nvPr/>
        </p:nvSpPr>
        <p:spPr>
          <a:xfrm>
            <a:off x="1427737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7" name="Shape 104"/>
          <p:cNvSpPr/>
          <p:nvPr/>
        </p:nvSpPr>
        <p:spPr>
          <a:xfrm>
            <a:off x="412013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8" name="Text 105"/>
          <p:cNvSpPr/>
          <p:nvPr/>
        </p:nvSpPr>
        <p:spPr>
          <a:xfrm>
            <a:off x="4120138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9" name="Shape 106"/>
          <p:cNvSpPr/>
          <p:nvPr/>
        </p:nvSpPr>
        <p:spPr>
          <a:xfrm>
            <a:off x="3940670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10" name="Text 107"/>
          <p:cNvSpPr/>
          <p:nvPr/>
        </p:nvSpPr>
        <p:spPr>
          <a:xfrm>
            <a:off x="3940670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1" name="Shape 108"/>
          <p:cNvSpPr/>
          <p:nvPr/>
        </p:nvSpPr>
        <p:spPr>
          <a:xfrm>
            <a:off x="3761203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12" name="Text 109"/>
          <p:cNvSpPr/>
          <p:nvPr/>
        </p:nvSpPr>
        <p:spPr>
          <a:xfrm>
            <a:off x="3761203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3" name="Shape 110"/>
          <p:cNvSpPr/>
          <p:nvPr/>
        </p:nvSpPr>
        <p:spPr>
          <a:xfrm>
            <a:off x="3581735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14" name="Text 111"/>
          <p:cNvSpPr/>
          <p:nvPr/>
        </p:nvSpPr>
        <p:spPr>
          <a:xfrm>
            <a:off x="3581735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5" name="Shape 112"/>
          <p:cNvSpPr/>
          <p:nvPr/>
        </p:nvSpPr>
        <p:spPr>
          <a:xfrm>
            <a:off x="3402268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16" name="Text 113"/>
          <p:cNvSpPr/>
          <p:nvPr/>
        </p:nvSpPr>
        <p:spPr>
          <a:xfrm>
            <a:off x="3402268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7" name="Shape 114"/>
          <p:cNvSpPr/>
          <p:nvPr/>
        </p:nvSpPr>
        <p:spPr>
          <a:xfrm>
            <a:off x="3222801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18" name="Text 115"/>
          <p:cNvSpPr/>
          <p:nvPr/>
        </p:nvSpPr>
        <p:spPr>
          <a:xfrm>
            <a:off x="3222801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9" name="Shape 116"/>
          <p:cNvSpPr/>
          <p:nvPr/>
        </p:nvSpPr>
        <p:spPr>
          <a:xfrm>
            <a:off x="3043333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0" name="Text 117"/>
          <p:cNvSpPr/>
          <p:nvPr/>
        </p:nvSpPr>
        <p:spPr>
          <a:xfrm>
            <a:off x="3043333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1" name="Shape 118"/>
          <p:cNvSpPr/>
          <p:nvPr/>
        </p:nvSpPr>
        <p:spPr>
          <a:xfrm>
            <a:off x="2863866" y="5120283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2" name="Text 119"/>
          <p:cNvSpPr/>
          <p:nvPr/>
        </p:nvSpPr>
        <p:spPr>
          <a:xfrm>
            <a:off x="2863866" y="5120283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3" name="Shape 120"/>
          <p:cNvSpPr/>
          <p:nvPr/>
        </p:nvSpPr>
        <p:spPr>
          <a:xfrm>
            <a:off x="412013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4" name="Text 121"/>
          <p:cNvSpPr/>
          <p:nvPr/>
        </p:nvSpPr>
        <p:spPr>
          <a:xfrm>
            <a:off x="4120138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5" name="Shape 122"/>
          <p:cNvSpPr/>
          <p:nvPr/>
        </p:nvSpPr>
        <p:spPr>
          <a:xfrm>
            <a:off x="3940670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6" name="Text 123"/>
          <p:cNvSpPr/>
          <p:nvPr/>
        </p:nvSpPr>
        <p:spPr>
          <a:xfrm>
            <a:off x="3940670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7" name="Shape 124"/>
          <p:cNvSpPr/>
          <p:nvPr/>
        </p:nvSpPr>
        <p:spPr>
          <a:xfrm>
            <a:off x="3761203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28" name="Text 125"/>
          <p:cNvSpPr/>
          <p:nvPr/>
        </p:nvSpPr>
        <p:spPr>
          <a:xfrm>
            <a:off x="3761203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9" name="Shape 126"/>
          <p:cNvSpPr/>
          <p:nvPr/>
        </p:nvSpPr>
        <p:spPr>
          <a:xfrm>
            <a:off x="3581735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30" name="Text 127"/>
          <p:cNvSpPr/>
          <p:nvPr/>
        </p:nvSpPr>
        <p:spPr>
          <a:xfrm>
            <a:off x="3581735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1" name="Shape 128"/>
          <p:cNvSpPr/>
          <p:nvPr/>
        </p:nvSpPr>
        <p:spPr>
          <a:xfrm>
            <a:off x="3402268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32" name="Text 129"/>
          <p:cNvSpPr/>
          <p:nvPr/>
        </p:nvSpPr>
        <p:spPr>
          <a:xfrm>
            <a:off x="3402268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3" name="Shape 130"/>
          <p:cNvSpPr/>
          <p:nvPr/>
        </p:nvSpPr>
        <p:spPr>
          <a:xfrm>
            <a:off x="3222801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34" name="Text 131"/>
          <p:cNvSpPr/>
          <p:nvPr/>
        </p:nvSpPr>
        <p:spPr>
          <a:xfrm>
            <a:off x="3222801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5" name="Shape 132"/>
          <p:cNvSpPr/>
          <p:nvPr/>
        </p:nvSpPr>
        <p:spPr>
          <a:xfrm>
            <a:off x="3043333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36" name="Text 133"/>
          <p:cNvSpPr/>
          <p:nvPr/>
        </p:nvSpPr>
        <p:spPr>
          <a:xfrm>
            <a:off x="3043333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7" name="Shape 134"/>
          <p:cNvSpPr/>
          <p:nvPr/>
        </p:nvSpPr>
        <p:spPr>
          <a:xfrm>
            <a:off x="2863866" y="5319770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38" name="Text 135"/>
          <p:cNvSpPr/>
          <p:nvPr/>
        </p:nvSpPr>
        <p:spPr>
          <a:xfrm>
            <a:off x="2863866" y="5319770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9" name="Shape 136"/>
          <p:cNvSpPr/>
          <p:nvPr/>
        </p:nvSpPr>
        <p:spPr>
          <a:xfrm>
            <a:off x="412013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0" name="Text 137"/>
          <p:cNvSpPr/>
          <p:nvPr/>
        </p:nvSpPr>
        <p:spPr>
          <a:xfrm>
            <a:off x="4120138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1" name="Shape 138"/>
          <p:cNvSpPr/>
          <p:nvPr/>
        </p:nvSpPr>
        <p:spPr>
          <a:xfrm>
            <a:off x="3940670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2" name="Text 139"/>
          <p:cNvSpPr/>
          <p:nvPr/>
        </p:nvSpPr>
        <p:spPr>
          <a:xfrm>
            <a:off x="3940670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3" name="Shape 140"/>
          <p:cNvSpPr/>
          <p:nvPr/>
        </p:nvSpPr>
        <p:spPr>
          <a:xfrm>
            <a:off x="3761203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4" name="Text 141"/>
          <p:cNvSpPr/>
          <p:nvPr/>
        </p:nvSpPr>
        <p:spPr>
          <a:xfrm>
            <a:off x="3761203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5" name="Shape 142"/>
          <p:cNvSpPr/>
          <p:nvPr/>
        </p:nvSpPr>
        <p:spPr>
          <a:xfrm>
            <a:off x="3581735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6" name="Text 143"/>
          <p:cNvSpPr/>
          <p:nvPr/>
        </p:nvSpPr>
        <p:spPr>
          <a:xfrm>
            <a:off x="3581735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7" name="Shape 144"/>
          <p:cNvSpPr/>
          <p:nvPr/>
        </p:nvSpPr>
        <p:spPr>
          <a:xfrm>
            <a:off x="3402268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48" name="Text 145"/>
          <p:cNvSpPr/>
          <p:nvPr/>
        </p:nvSpPr>
        <p:spPr>
          <a:xfrm>
            <a:off x="3402268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9" name="Shape 146"/>
          <p:cNvSpPr/>
          <p:nvPr/>
        </p:nvSpPr>
        <p:spPr>
          <a:xfrm>
            <a:off x="3222801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50" name="Text 147"/>
          <p:cNvSpPr/>
          <p:nvPr/>
        </p:nvSpPr>
        <p:spPr>
          <a:xfrm>
            <a:off x="3222801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1" name="Shape 148"/>
          <p:cNvSpPr/>
          <p:nvPr/>
        </p:nvSpPr>
        <p:spPr>
          <a:xfrm>
            <a:off x="3043333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52" name="Text 149"/>
          <p:cNvSpPr/>
          <p:nvPr/>
        </p:nvSpPr>
        <p:spPr>
          <a:xfrm>
            <a:off x="3043333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3" name="Shape 150"/>
          <p:cNvSpPr/>
          <p:nvPr/>
        </p:nvSpPr>
        <p:spPr>
          <a:xfrm>
            <a:off x="2863866" y="5519257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54" name="Text 151"/>
          <p:cNvSpPr/>
          <p:nvPr/>
        </p:nvSpPr>
        <p:spPr>
          <a:xfrm>
            <a:off x="2863866" y="5519257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5" name="Shape 152"/>
          <p:cNvSpPr/>
          <p:nvPr/>
        </p:nvSpPr>
        <p:spPr>
          <a:xfrm>
            <a:off x="412013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56" name="Text 153"/>
          <p:cNvSpPr/>
          <p:nvPr/>
        </p:nvSpPr>
        <p:spPr>
          <a:xfrm>
            <a:off x="4120138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7" name="Shape 154"/>
          <p:cNvSpPr/>
          <p:nvPr/>
        </p:nvSpPr>
        <p:spPr>
          <a:xfrm>
            <a:off x="3940670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58" name="Text 155"/>
          <p:cNvSpPr/>
          <p:nvPr/>
        </p:nvSpPr>
        <p:spPr>
          <a:xfrm>
            <a:off x="3940670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9" name="Shape 156"/>
          <p:cNvSpPr/>
          <p:nvPr/>
        </p:nvSpPr>
        <p:spPr>
          <a:xfrm>
            <a:off x="3761203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0" name="Text 157"/>
          <p:cNvSpPr/>
          <p:nvPr/>
        </p:nvSpPr>
        <p:spPr>
          <a:xfrm>
            <a:off x="3761203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1" name="Shape 158"/>
          <p:cNvSpPr/>
          <p:nvPr/>
        </p:nvSpPr>
        <p:spPr>
          <a:xfrm>
            <a:off x="3581735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2" name="Text 159"/>
          <p:cNvSpPr/>
          <p:nvPr/>
        </p:nvSpPr>
        <p:spPr>
          <a:xfrm>
            <a:off x="3581735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3" name="Shape 160"/>
          <p:cNvSpPr/>
          <p:nvPr/>
        </p:nvSpPr>
        <p:spPr>
          <a:xfrm>
            <a:off x="3402268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4" name="Text 161"/>
          <p:cNvSpPr/>
          <p:nvPr/>
        </p:nvSpPr>
        <p:spPr>
          <a:xfrm>
            <a:off x="3402268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5" name="Shape 162"/>
          <p:cNvSpPr/>
          <p:nvPr/>
        </p:nvSpPr>
        <p:spPr>
          <a:xfrm>
            <a:off x="3222801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6" name="Text 163"/>
          <p:cNvSpPr/>
          <p:nvPr/>
        </p:nvSpPr>
        <p:spPr>
          <a:xfrm>
            <a:off x="3222801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7" name="Shape 164"/>
          <p:cNvSpPr/>
          <p:nvPr/>
        </p:nvSpPr>
        <p:spPr>
          <a:xfrm>
            <a:off x="3043333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68" name="Text 165"/>
          <p:cNvSpPr/>
          <p:nvPr/>
        </p:nvSpPr>
        <p:spPr>
          <a:xfrm>
            <a:off x="3043333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9" name="Shape 166"/>
          <p:cNvSpPr/>
          <p:nvPr/>
        </p:nvSpPr>
        <p:spPr>
          <a:xfrm>
            <a:off x="2863866" y="5718185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0" name="Text 167"/>
          <p:cNvSpPr/>
          <p:nvPr/>
        </p:nvSpPr>
        <p:spPr>
          <a:xfrm>
            <a:off x="2863866" y="5718185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1" name="Shape 168"/>
          <p:cNvSpPr/>
          <p:nvPr/>
        </p:nvSpPr>
        <p:spPr>
          <a:xfrm>
            <a:off x="412013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2" name="Text 169"/>
          <p:cNvSpPr/>
          <p:nvPr/>
        </p:nvSpPr>
        <p:spPr>
          <a:xfrm>
            <a:off x="4120138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3" name="Shape 170"/>
          <p:cNvSpPr/>
          <p:nvPr/>
        </p:nvSpPr>
        <p:spPr>
          <a:xfrm>
            <a:off x="3940670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4" name="Text 171"/>
          <p:cNvSpPr/>
          <p:nvPr/>
        </p:nvSpPr>
        <p:spPr>
          <a:xfrm>
            <a:off x="3940670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5" name="Shape 172"/>
          <p:cNvSpPr/>
          <p:nvPr/>
        </p:nvSpPr>
        <p:spPr>
          <a:xfrm>
            <a:off x="3761203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6" name="Text 173"/>
          <p:cNvSpPr/>
          <p:nvPr/>
        </p:nvSpPr>
        <p:spPr>
          <a:xfrm>
            <a:off x="3761203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7" name="Shape 174"/>
          <p:cNvSpPr/>
          <p:nvPr/>
        </p:nvSpPr>
        <p:spPr>
          <a:xfrm>
            <a:off x="3581735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78" name="Text 175"/>
          <p:cNvSpPr/>
          <p:nvPr/>
        </p:nvSpPr>
        <p:spPr>
          <a:xfrm>
            <a:off x="3581735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9" name="Shape 176"/>
          <p:cNvSpPr/>
          <p:nvPr/>
        </p:nvSpPr>
        <p:spPr>
          <a:xfrm>
            <a:off x="3402268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0" name="Text 177"/>
          <p:cNvSpPr/>
          <p:nvPr/>
        </p:nvSpPr>
        <p:spPr>
          <a:xfrm>
            <a:off x="3402268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1" name="Shape 178"/>
          <p:cNvSpPr/>
          <p:nvPr/>
        </p:nvSpPr>
        <p:spPr>
          <a:xfrm>
            <a:off x="3222801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2" name="Text 179"/>
          <p:cNvSpPr/>
          <p:nvPr/>
        </p:nvSpPr>
        <p:spPr>
          <a:xfrm>
            <a:off x="3222801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3" name="Shape 180"/>
          <p:cNvSpPr/>
          <p:nvPr/>
        </p:nvSpPr>
        <p:spPr>
          <a:xfrm>
            <a:off x="3043333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4" name="Text 181"/>
          <p:cNvSpPr/>
          <p:nvPr/>
        </p:nvSpPr>
        <p:spPr>
          <a:xfrm>
            <a:off x="3043333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5" name="Shape 182"/>
          <p:cNvSpPr/>
          <p:nvPr/>
        </p:nvSpPr>
        <p:spPr>
          <a:xfrm>
            <a:off x="2863866" y="5917672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6" name="Text 183"/>
          <p:cNvSpPr/>
          <p:nvPr/>
        </p:nvSpPr>
        <p:spPr>
          <a:xfrm>
            <a:off x="2863866" y="5917672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7" name="Shape 184"/>
          <p:cNvSpPr/>
          <p:nvPr/>
        </p:nvSpPr>
        <p:spPr>
          <a:xfrm>
            <a:off x="412013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88" name="Text 185"/>
          <p:cNvSpPr/>
          <p:nvPr/>
        </p:nvSpPr>
        <p:spPr>
          <a:xfrm>
            <a:off x="4120138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9" name="Shape 186"/>
          <p:cNvSpPr/>
          <p:nvPr/>
        </p:nvSpPr>
        <p:spPr>
          <a:xfrm>
            <a:off x="3940670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0" name="Text 187"/>
          <p:cNvSpPr/>
          <p:nvPr/>
        </p:nvSpPr>
        <p:spPr>
          <a:xfrm>
            <a:off x="3940670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1" name="Shape 188"/>
          <p:cNvSpPr/>
          <p:nvPr/>
        </p:nvSpPr>
        <p:spPr>
          <a:xfrm>
            <a:off x="3761203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2" name="Text 189"/>
          <p:cNvSpPr/>
          <p:nvPr/>
        </p:nvSpPr>
        <p:spPr>
          <a:xfrm>
            <a:off x="3761203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3" name="Shape 190"/>
          <p:cNvSpPr/>
          <p:nvPr/>
        </p:nvSpPr>
        <p:spPr>
          <a:xfrm>
            <a:off x="3581735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4" name="Text 191"/>
          <p:cNvSpPr/>
          <p:nvPr/>
        </p:nvSpPr>
        <p:spPr>
          <a:xfrm>
            <a:off x="3581735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5" name="Shape 192"/>
          <p:cNvSpPr/>
          <p:nvPr/>
        </p:nvSpPr>
        <p:spPr>
          <a:xfrm>
            <a:off x="3402268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6" name="Text 193"/>
          <p:cNvSpPr/>
          <p:nvPr/>
        </p:nvSpPr>
        <p:spPr>
          <a:xfrm>
            <a:off x="3402268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7" name="Shape 194"/>
          <p:cNvSpPr/>
          <p:nvPr/>
        </p:nvSpPr>
        <p:spPr>
          <a:xfrm>
            <a:off x="3222801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98" name="Text 195"/>
          <p:cNvSpPr/>
          <p:nvPr/>
        </p:nvSpPr>
        <p:spPr>
          <a:xfrm>
            <a:off x="3222801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9" name="Shape 196"/>
          <p:cNvSpPr/>
          <p:nvPr/>
        </p:nvSpPr>
        <p:spPr>
          <a:xfrm>
            <a:off x="3043333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00" name="Text 197"/>
          <p:cNvSpPr/>
          <p:nvPr/>
        </p:nvSpPr>
        <p:spPr>
          <a:xfrm>
            <a:off x="3043333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1" name="Shape 198"/>
          <p:cNvSpPr/>
          <p:nvPr/>
        </p:nvSpPr>
        <p:spPr>
          <a:xfrm>
            <a:off x="2863866" y="6117159"/>
            <a:ext cx="97232" cy="97669"/>
          </a:xfrm>
          <a:prstGeom prst="ellipse">
            <a:avLst/>
          </a:prstGeom>
          <a:gradFill flip="none" rotWithShape="1">
            <a:gsLst>
              <a:gs pos="0">
                <a:srgbClr val="1E46EB">
                  <a:alpha val="0"/>
                </a:srgbClr>
              </a:gs>
              <a:gs pos="5000">
                <a:srgbClr val="1E46EB">
                  <a:alpha val="0"/>
                </a:srgbClr>
              </a:gs>
              <a:gs pos="67000">
                <a:srgbClr val="1CA97E"/>
              </a:gs>
              <a:gs pos="100000">
                <a:srgbClr val="1E46EB"/>
              </a:gs>
            </a:gsLst>
            <a:lin ang="1080000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202" name="Text 199"/>
          <p:cNvSpPr/>
          <p:nvPr/>
        </p:nvSpPr>
        <p:spPr>
          <a:xfrm>
            <a:off x="2863866" y="6117159"/>
            <a:ext cx="97232" cy="9766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3" name="Shape 200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4" name="Text 20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5" name="Shape 202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6" name="Text 20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7" name="Text 204"/>
          <p:cNvSpPr/>
          <p:nvPr/>
        </p:nvSpPr>
        <p:spPr>
          <a:xfrm>
            <a:off x="1135380" y="3636645"/>
            <a:ext cx="471678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 YOU FOR WATCHING</a:t>
            </a:r>
            <a:endParaRPr lang="en-US" sz="1600" dirty="0"/>
          </a:p>
        </p:txBody>
      </p:sp>
      <p:sp>
        <p:nvSpPr>
          <p:cNvPr id="208" name="Shape 205"/>
          <p:cNvSpPr/>
          <p:nvPr/>
        </p:nvSpPr>
        <p:spPr>
          <a:xfrm>
            <a:off x="1123072" y="4353560"/>
            <a:ext cx="2322640" cy="502920"/>
          </a:xfrm>
          <a:prstGeom prst="roundRect">
            <a:avLst>
              <a:gd name="adj" fmla="val 50000"/>
            </a:avLst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09" name="Text 206"/>
          <p:cNvSpPr/>
          <p:nvPr/>
        </p:nvSpPr>
        <p:spPr>
          <a:xfrm>
            <a:off x="1123072" y="4353560"/>
            <a:ext cx="232264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0" name="Text 207"/>
          <p:cNvSpPr/>
          <p:nvPr/>
        </p:nvSpPr>
        <p:spPr>
          <a:xfrm>
            <a:off x="1085850" y="4405630"/>
            <a:ext cx="23977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汇报人:邵熠偈</a:t>
            </a:r>
            <a:endParaRPr lang="en-US" sz="1600" dirty="0"/>
          </a:p>
        </p:txBody>
      </p:sp>
      <p:sp>
        <p:nvSpPr>
          <p:cNvPr id="211" name="Shape 208"/>
          <p:cNvSpPr/>
          <p:nvPr/>
        </p:nvSpPr>
        <p:spPr>
          <a:xfrm>
            <a:off x="4008512" y="4343400"/>
            <a:ext cx="2322640" cy="502920"/>
          </a:xfrm>
          <a:prstGeom prst="roundRect">
            <a:avLst>
              <a:gd name="adj" fmla="val 50000"/>
            </a:avLst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12" name="Text 209"/>
          <p:cNvSpPr/>
          <p:nvPr/>
        </p:nvSpPr>
        <p:spPr>
          <a:xfrm>
            <a:off x="4008512" y="4343400"/>
            <a:ext cx="232264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3" name="Text 210"/>
          <p:cNvSpPr/>
          <p:nvPr/>
        </p:nvSpPr>
        <p:spPr>
          <a:xfrm>
            <a:off x="3971290" y="4395470"/>
            <a:ext cx="2397760" cy="3111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时间:2025/01/01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2-d2slbf61bb2p4onbqkj0.png"/>
          <p:cNvPicPr>
            <a:picLocks noChangeAspect="1"/>
          </p:cNvPicPr>
          <p:nvPr/>
        </p:nvPicPr>
        <p:blipFill>
          <a:blip r:embed="rId1"/>
          <a:srcRect l="13" r="13"/>
          <a:stretch>
            <a:fillRect/>
          </a:stretch>
        </p:blipFill>
        <p:spPr>
          <a:xfrm>
            <a:off x="0" y="120650"/>
            <a:ext cx="12207240" cy="6832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35655" y="3239909"/>
            <a:ext cx="5956796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 err="1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产品功能与核心价值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563724" y="1433195"/>
            <a:ext cx="5956796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20340000">
            <a:off x="5207353" y="2025906"/>
            <a:ext cx="2808847" cy="68427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2400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5400000" scaled="1"/>
            </a:gra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 rot="20340000">
            <a:off x="5207353" y="2025906"/>
            <a:ext cx="2808847" cy="6842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4755" y="2859562"/>
            <a:ext cx="180054" cy="180071"/>
          </a:xfrm>
          <a:prstGeom prst="ellipse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6044755" y="2859562"/>
            <a:ext cx="180054" cy="18007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878727" y="2074041"/>
            <a:ext cx="90027" cy="90036"/>
          </a:xfrm>
          <a:prstGeom prst="ellipse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7878727" y="2074041"/>
            <a:ext cx="90027" cy="9003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 err="1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LocalCanvas产品定位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Image 0" descr="https://kimi-img.moonshot.cn/pub/slides/slides_tmpl/image/25-09-04-17:02:53-d2slbfe1bb2p4onbqkm0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667510"/>
            <a:ext cx="12192000" cy="236220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994728" y="4371975"/>
            <a:ext cx="10107751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移动端原生工作流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94728" y="4949825"/>
            <a:ext cx="10202545" cy="7829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LocalCanvas是深度融合生成式视觉AI的移动端原生工作流，从拍摄到出图一站打通，专为移动场景设计，区别于桌面移植或网页套壳方案，满足用户随时随地创作的需求。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 err="1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功能设计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45490" y="1475105"/>
            <a:ext cx="3524312" cy="2437765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745490" y="1475105"/>
            <a:ext cx="3524312" cy="2437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035290" y="1475105"/>
            <a:ext cx="3524312" cy="2437765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8035290" y="1475105"/>
            <a:ext cx="3524312" cy="2437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4390390" y="3882390"/>
            <a:ext cx="3524250" cy="2437765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4"/>
          <p:cNvSpPr/>
          <p:nvPr/>
        </p:nvSpPr>
        <p:spPr>
          <a:xfrm>
            <a:off x="4390390" y="3882390"/>
            <a:ext cx="3524250" cy="243776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974949" y="1602740"/>
            <a:ext cx="3219802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上下文感知生成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974949" y="1957070"/>
            <a:ext cx="3141061" cy="1016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LocalCanvas通过上下文感知生成，将GPS、光线、朝向等传感器数据写入Prompt，实现照片与环境的零违和，提升场景一致性。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8203232" y="1602740"/>
            <a:ext cx="3141061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触控优先遮罩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8218611" y="1957070"/>
            <a:ext cx="3219802" cy="1016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LocalCanvas采用触控优先的遮罩编辑系统，用户可通过手指涂抹实现局部重绘，像素级可控，告别‘黑盒式文字生成’，让创作更加直观。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4542950" y="4010025"/>
            <a:ext cx="3141621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 err="1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弱网韧性</a:t>
            </a:r>
            <a:endParaRPr lang="en-US" sz="16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542950" y="4364355"/>
            <a:ext cx="3219746" cy="1016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LocalCanvas具备弱网韧性，支持断点续传和离线草稿，即使在地铁等弱网环境下，用户也能稳定出图，确保创作不间断。</a:t>
            </a:r>
            <a:endParaRPr lang="en-US" sz="1600" dirty="0"/>
          </a:p>
        </p:txBody>
      </p:sp>
      <p:pic>
        <p:nvPicPr>
          <p:cNvPr id="26" name="图片 25" descr="pexels-fotios-photos-1092671"/>
          <p:cNvPicPr/>
          <p:nvPr/>
        </p:nvPicPr>
        <p:blipFill>
          <a:blip r:embed="rId1"/>
          <a:stretch>
            <a:fillRect/>
          </a:stretch>
        </p:blipFill>
        <p:spPr>
          <a:xfrm>
            <a:off x="745490" y="3976370"/>
            <a:ext cx="3524400" cy="2343600"/>
          </a:xfrm>
          <a:prstGeom prst="rect">
            <a:avLst/>
          </a:prstGeom>
        </p:spPr>
      </p:pic>
      <p:pic>
        <p:nvPicPr>
          <p:cNvPr id="27" name="图片 26" descr="pexels-berkantakyuz-9444214"/>
          <p:cNvPicPr/>
          <p:nvPr/>
        </p:nvPicPr>
        <p:blipFill>
          <a:blip r:embed="rId2"/>
          <a:stretch>
            <a:fillRect/>
          </a:stretch>
        </p:blipFill>
        <p:spPr>
          <a:xfrm>
            <a:off x="8035925" y="4010025"/>
            <a:ext cx="3524400" cy="2343600"/>
          </a:xfrm>
          <a:prstGeom prst="rect">
            <a:avLst/>
          </a:prstGeom>
        </p:spPr>
      </p:pic>
      <p:pic>
        <p:nvPicPr>
          <p:cNvPr id="28" name="图片 27" descr="pexels-rdne-68495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25" y="1443355"/>
            <a:ext cx="3514966" cy="2343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7:02:52-d2slbf61bb2p4onbqkj0.png"/>
          <p:cNvPicPr>
            <a:picLocks noChangeAspect="1"/>
          </p:cNvPicPr>
          <p:nvPr/>
        </p:nvPicPr>
        <p:blipFill>
          <a:blip r:embed="rId1"/>
          <a:srcRect l="13" r="13"/>
          <a:stretch>
            <a:fillRect/>
          </a:stretch>
        </p:blipFill>
        <p:spPr>
          <a:xfrm>
            <a:off x="-635" y="0"/>
            <a:ext cx="12207240" cy="6832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35655" y="3239909"/>
            <a:ext cx="5956796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 err="1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项目缘起与市场分析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563724" y="1433195"/>
            <a:ext cx="5956796" cy="14605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20340000">
            <a:off x="5207353" y="2025906"/>
            <a:ext cx="2808847" cy="68427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1E46EB">
                    <a:alpha val="0"/>
                  </a:srgbClr>
                </a:gs>
                <a:gs pos="24000">
                  <a:srgbClr val="1E46EB">
                    <a:alpha val="0"/>
                  </a:srgbClr>
                </a:gs>
                <a:gs pos="100000">
                  <a:srgbClr val="1E46EB"/>
                </a:gs>
              </a:gsLst>
              <a:lin ang="5400000" scaled="1"/>
            </a:gra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 rot="20340000">
            <a:off x="5207353" y="2025906"/>
            <a:ext cx="2808847" cy="6842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44755" y="2859562"/>
            <a:ext cx="180054" cy="180071"/>
          </a:xfrm>
          <a:prstGeom prst="ellipse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6044755" y="2859562"/>
            <a:ext cx="180054" cy="180071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878727" y="2074041"/>
            <a:ext cx="90027" cy="90036"/>
          </a:xfrm>
          <a:prstGeom prst="ellipse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7878727" y="2074041"/>
            <a:ext cx="90027" cy="90036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31240" y="1827530"/>
            <a:ext cx="19050" cy="4343400"/>
          </a:xfrm>
          <a:prstGeom prst="line">
            <a:avLst/>
          </a:prstGeom>
          <a:noFill/>
          <a:ln w="12700">
            <a:solidFill>
              <a:srgbClr val="404040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 err="1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移动创作现状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img.moonshot.cn/pub/slides/slides_tmpl/image/25-09-04-17:02:56-d2slbg61bb2p4onbqkr0.png"/>
          <p:cNvPicPr>
            <a:picLocks noChangeAspect="1"/>
          </p:cNvPicPr>
          <p:nvPr/>
        </p:nvPicPr>
        <p:blipFill>
          <a:blip r:embed="rId1"/>
          <a:srcRect l="56" r="56"/>
          <a:stretch>
            <a:fillRect/>
          </a:stretch>
        </p:blipFill>
        <p:spPr>
          <a:xfrm>
            <a:off x="7637145" y="0"/>
            <a:ext cx="4554855" cy="6597015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897890" y="1560830"/>
            <a:ext cx="266700" cy="266700"/>
          </a:xfrm>
          <a:prstGeom prst="ellipse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897890" y="1560830"/>
            <a:ext cx="266700" cy="266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97890" y="3202305"/>
            <a:ext cx="266700" cy="266700"/>
          </a:xfrm>
          <a:prstGeom prst="ellipse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897890" y="3202305"/>
            <a:ext cx="266700" cy="266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97890" y="4843780"/>
            <a:ext cx="266700" cy="266700"/>
          </a:xfrm>
          <a:prstGeom prst="ellipse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897890" y="4843780"/>
            <a:ext cx="266700" cy="266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296670" y="1524635"/>
            <a:ext cx="577596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拍摄与编辑割裂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296670" y="1859915"/>
            <a:ext cx="5775960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当前移动端图像创作面临拍摄与编辑割裂的问题，用户需要在多个设备之间切换，导致创作流程中断，严重影响创作效率。同时我们调研发现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，在移动端应用市场并无类似的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作画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app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，存在一定的空缺。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296670" y="3166110"/>
            <a:ext cx="577596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交互粗糙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296670" y="3501390"/>
            <a:ext cx="5775960" cy="9096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现有的AI作图工具大多依赖纯文本Prompt，难以实现局部精准控制，移动端缺乏触控优先的遮罩编辑体验，用户体验不佳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。除此之外，我们希望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作图工具能够更加便利和容易上手，能够普及大众。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296670" y="4807585"/>
            <a:ext cx="5775960" cy="2762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网络依赖强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296670" y="5142865"/>
            <a:ext cx="5775960" cy="533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多数AI工具依赖高速网络，无法适应移动场景下的不稳定连接，导致用户在弱网环境下无法正常使用，限制了创作场景。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00000">
            <a:off x="325120" y="1469390"/>
            <a:ext cx="1123315" cy="1123315"/>
          </a:xfrm>
          <a:custGeom>
            <a:avLst/>
            <a:gdLst/>
            <a:ahLst/>
            <a:cxnLst/>
            <a:rect l="l" t="t" r="r" b="b"/>
            <a:pathLst>
              <a:path w="1123315" h="1123315">
                <a:moveTo>
                  <a:pt x="411555" y="1103717"/>
                </a:moveTo>
                <a:cubicBezTo>
                  <a:pt x="411555" y="1103717"/>
                  <a:pt x="411555" y="1103717"/>
                  <a:pt x="711759" y="1103717"/>
                </a:cubicBezTo>
                <a:cubicBezTo>
                  <a:pt x="664474" y="1116783"/>
                  <a:pt x="613890" y="1123315"/>
                  <a:pt x="561107" y="1123315"/>
                </a:cubicBezTo>
                <a:cubicBezTo>
                  <a:pt x="509424" y="1123315"/>
                  <a:pt x="458840" y="1116783"/>
                  <a:pt x="411555" y="1103717"/>
                </a:cubicBezTo>
                <a:close/>
                <a:moveTo>
                  <a:pt x="279715" y="1047596"/>
                </a:moveTo>
                <a:lnTo>
                  <a:pt x="842709" y="1047596"/>
                </a:lnTo>
                <a:cubicBezTo>
                  <a:pt x="819662" y="1060625"/>
                  <a:pt x="796615" y="1072567"/>
                  <a:pt x="771374" y="1082338"/>
                </a:cubicBezTo>
                <a:cubicBezTo>
                  <a:pt x="771374" y="1082338"/>
                  <a:pt x="771374" y="1082338"/>
                  <a:pt x="349952" y="1082338"/>
                </a:cubicBezTo>
                <a:cubicBezTo>
                  <a:pt x="325808" y="1072567"/>
                  <a:pt x="301664" y="1060625"/>
                  <a:pt x="279715" y="1047596"/>
                </a:cubicBezTo>
                <a:close/>
                <a:moveTo>
                  <a:pt x="200433" y="992366"/>
                </a:moveTo>
                <a:lnTo>
                  <a:pt x="921991" y="992366"/>
                </a:lnTo>
                <a:cubicBezTo>
                  <a:pt x="906615" y="1004378"/>
                  <a:pt x="891240" y="1015297"/>
                  <a:pt x="875864" y="1026217"/>
                </a:cubicBezTo>
                <a:cubicBezTo>
                  <a:pt x="875864" y="1026217"/>
                  <a:pt x="875864" y="1026217"/>
                  <a:pt x="246560" y="1026217"/>
                </a:cubicBezTo>
                <a:cubicBezTo>
                  <a:pt x="230086" y="1015297"/>
                  <a:pt x="214710" y="1004378"/>
                  <a:pt x="200433" y="992366"/>
                </a:cubicBezTo>
                <a:close/>
                <a:moveTo>
                  <a:pt x="143421" y="936244"/>
                </a:moveTo>
                <a:lnTo>
                  <a:pt x="979003" y="936244"/>
                </a:lnTo>
                <a:cubicBezTo>
                  <a:pt x="968023" y="948493"/>
                  <a:pt x="957043" y="960742"/>
                  <a:pt x="944965" y="971877"/>
                </a:cubicBezTo>
                <a:cubicBezTo>
                  <a:pt x="944965" y="971877"/>
                  <a:pt x="944965" y="971877"/>
                  <a:pt x="177459" y="971877"/>
                </a:cubicBezTo>
                <a:cubicBezTo>
                  <a:pt x="165381" y="960742"/>
                  <a:pt x="153303" y="948493"/>
                  <a:pt x="143421" y="936244"/>
                </a:cubicBezTo>
                <a:close/>
                <a:moveTo>
                  <a:pt x="99771" y="881905"/>
                </a:moveTo>
                <a:lnTo>
                  <a:pt x="1023543" y="881905"/>
                </a:lnTo>
                <a:cubicBezTo>
                  <a:pt x="1014756" y="893916"/>
                  <a:pt x="1007067" y="904836"/>
                  <a:pt x="997181" y="915756"/>
                </a:cubicBezTo>
                <a:cubicBezTo>
                  <a:pt x="997181" y="915756"/>
                  <a:pt x="997181" y="915756"/>
                  <a:pt x="125034" y="915756"/>
                </a:cubicBezTo>
                <a:cubicBezTo>
                  <a:pt x="116247" y="904836"/>
                  <a:pt x="107459" y="893916"/>
                  <a:pt x="99771" y="881905"/>
                </a:cubicBezTo>
                <a:close/>
                <a:moveTo>
                  <a:pt x="65920" y="825784"/>
                </a:moveTo>
                <a:lnTo>
                  <a:pt x="1057394" y="825784"/>
                </a:lnTo>
                <a:cubicBezTo>
                  <a:pt x="1050806" y="837726"/>
                  <a:pt x="1044219" y="849669"/>
                  <a:pt x="1036533" y="860526"/>
                </a:cubicBezTo>
                <a:cubicBezTo>
                  <a:pt x="1036533" y="860526"/>
                  <a:pt x="1036533" y="860526"/>
                  <a:pt x="85683" y="860526"/>
                </a:cubicBezTo>
                <a:cubicBezTo>
                  <a:pt x="79095" y="849669"/>
                  <a:pt x="72507" y="837726"/>
                  <a:pt x="65920" y="825784"/>
                </a:cubicBezTo>
                <a:close/>
                <a:moveTo>
                  <a:pt x="39195" y="770553"/>
                </a:moveTo>
                <a:lnTo>
                  <a:pt x="1082337" y="770553"/>
                </a:lnTo>
                <a:cubicBezTo>
                  <a:pt x="1077945" y="781472"/>
                  <a:pt x="1072455" y="793484"/>
                  <a:pt x="1066965" y="804404"/>
                </a:cubicBezTo>
                <a:cubicBezTo>
                  <a:pt x="1066965" y="804404"/>
                  <a:pt x="1066965" y="804404"/>
                  <a:pt x="54568" y="804404"/>
                </a:cubicBezTo>
                <a:cubicBezTo>
                  <a:pt x="49077" y="793484"/>
                  <a:pt x="44685" y="781472"/>
                  <a:pt x="39195" y="770553"/>
                </a:cubicBezTo>
                <a:close/>
                <a:moveTo>
                  <a:pt x="20488" y="714432"/>
                </a:moveTo>
                <a:lnTo>
                  <a:pt x="1101935" y="714432"/>
                </a:lnTo>
                <a:cubicBezTo>
                  <a:pt x="1098642" y="726681"/>
                  <a:pt x="1094250" y="738929"/>
                  <a:pt x="1089859" y="750065"/>
                </a:cubicBezTo>
                <a:cubicBezTo>
                  <a:pt x="1089859" y="750065"/>
                  <a:pt x="1089859" y="750065"/>
                  <a:pt x="31468" y="750065"/>
                </a:cubicBezTo>
                <a:cubicBezTo>
                  <a:pt x="27076" y="738929"/>
                  <a:pt x="23782" y="726681"/>
                  <a:pt x="20488" y="714432"/>
                </a:cubicBezTo>
                <a:close/>
                <a:moveTo>
                  <a:pt x="7126" y="660092"/>
                </a:moveTo>
                <a:lnTo>
                  <a:pt x="1114406" y="660092"/>
                </a:lnTo>
                <a:cubicBezTo>
                  <a:pt x="1112209" y="671012"/>
                  <a:pt x="1110013" y="683023"/>
                  <a:pt x="1107815" y="693943"/>
                </a:cubicBezTo>
                <a:cubicBezTo>
                  <a:pt x="1107815" y="693943"/>
                  <a:pt x="1107815" y="693943"/>
                  <a:pt x="14815" y="693943"/>
                </a:cubicBezTo>
                <a:cubicBezTo>
                  <a:pt x="12618" y="683023"/>
                  <a:pt x="9323" y="671012"/>
                  <a:pt x="7126" y="660092"/>
                </a:cubicBezTo>
                <a:close/>
                <a:moveTo>
                  <a:pt x="891" y="603972"/>
                </a:moveTo>
                <a:lnTo>
                  <a:pt x="1122424" y="603972"/>
                </a:lnTo>
                <a:cubicBezTo>
                  <a:pt x="1121326" y="615914"/>
                  <a:pt x="1120227" y="627857"/>
                  <a:pt x="1118030" y="638713"/>
                </a:cubicBezTo>
                <a:cubicBezTo>
                  <a:pt x="1118030" y="638713"/>
                  <a:pt x="1118030" y="638713"/>
                  <a:pt x="5284" y="638713"/>
                </a:cubicBezTo>
                <a:cubicBezTo>
                  <a:pt x="3087" y="627857"/>
                  <a:pt x="1989" y="615914"/>
                  <a:pt x="891" y="603972"/>
                </a:cubicBezTo>
                <a:close/>
                <a:moveTo>
                  <a:pt x="0" y="548741"/>
                </a:moveTo>
                <a:cubicBezTo>
                  <a:pt x="0" y="548741"/>
                  <a:pt x="0" y="548741"/>
                  <a:pt x="1123315" y="548741"/>
                </a:cubicBezTo>
                <a:cubicBezTo>
                  <a:pt x="1123315" y="553195"/>
                  <a:pt x="1123315" y="556535"/>
                  <a:pt x="1123315" y="560990"/>
                </a:cubicBezTo>
                <a:cubicBezTo>
                  <a:pt x="1123315" y="568785"/>
                  <a:pt x="1123315" y="576579"/>
                  <a:pt x="1123315" y="584374"/>
                </a:cubicBezTo>
                <a:cubicBezTo>
                  <a:pt x="1123315" y="584374"/>
                  <a:pt x="1123315" y="584374"/>
                  <a:pt x="0" y="584374"/>
                </a:cubicBezTo>
                <a:cubicBezTo>
                  <a:pt x="0" y="576579"/>
                  <a:pt x="0" y="568785"/>
                  <a:pt x="0" y="560990"/>
                </a:cubicBezTo>
                <a:cubicBezTo>
                  <a:pt x="0" y="556535"/>
                  <a:pt x="0" y="553195"/>
                  <a:pt x="0" y="548741"/>
                </a:cubicBezTo>
                <a:close/>
                <a:moveTo>
                  <a:pt x="3087" y="492620"/>
                </a:moveTo>
                <a:lnTo>
                  <a:pt x="1119128" y="492620"/>
                </a:lnTo>
                <a:cubicBezTo>
                  <a:pt x="1121326" y="504868"/>
                  <a:pt x="1121326" y="516004"/>
                  <a:pt x="1122424" y="528252"/>
                </a:cubicBezTo>
                <a:cubicBezTo>
                  <a:pt x="1122424" y="528252"/>
                  <a:pt x="1122424" y="528252"/>
                  <a:pt x="891" y="528252"/>
                </a:cubicBezTo>
                <a:cubicBezTo>
                  <a:pt x="891" y="516004"/>
                  <a:pt x="1989" y="504868"/>
                  <a:pt x="3087" y="492620"/>
                </a:cubicBezTo>
                <a:close/>
                <a:moveTo>
                  <a:pt x="12823" y="438280"/>
                </a:moveTo>
                <a:lnTo>
                  <a:pt x="1109601" y="438280"/>
                </a:lnTo>
                <a:cubicBezTo>
                  <a:pt x="1111797" y="449137"/>
                  <a:pt x="1113993" y="461080"/>
                  <a:pt x="1116188" y="473022"/>
                </a:cubicBezTo>
                <a:cubicBezTo>
                  <a:pt x="1116188" y="473022"/>
                  <a:pt x="1116188" y="473022"/>
                  <a:pt x="6235" y="473022"/>
                </a:cubicBezTo>
                <a:cubicBezTo>
                  <a:pt x="8431" y="461080"/>
                  <a:pt x="10627" y="449137"/>
                  <a:pt x="12823" y="438280"/>
                </a:cubicBezTo>
                <a:close/>
                <a:moveTo>
                  <a:pt x="28589" y="382159"/>
                </a:moveTo>
                <a:lnTo>
                  <a:pt x="1094726" y="382159"/>
                </a:lnTo>
                <a:cubicBezTo>
                  <a:pt x="1098020" y="394101"/>
                  <a:pt x="1101314" y="404958"/>
                  <a:pt x="1104608" y="416901"/>
                </a:cubicBezTo>
                <a:cubicBezTo>
                  <a:pt x="1104608" y="416901"/>
                  <a:pt x="1104608" y="416901"/>
                  <a:pt x="18707" y="416901"/>
                </a:cubicBezTo>
                <a:cubicBezTo>
                  <a:pt x="20903" y="404958"/>
                  <a:pt x="25295" y="394101"/>
                  <a:pt x="28589" y="382159"/>
                </a:cubicBezTo>
                <a:close/>
                <a:moveTo>
                  <a:pt x="49911" y="326929"/>
                </a:moveTo>
                <a:lnTo>
                  <a:pt x="1071414" y="326929"/>
                </a:lnTo>
                <a:cubicBezTo>
                  <a:pt x="1076906" y="338064"/>
                  <a:pt x="1082398" y="350312"/>
                  <a:pt x="1086791" y="362561"/>
                </a:cubicBezTo>
                <a:cubicBezTo>
                  <a:pt x="1086791" y="362561"/>
                  <a:pt x="1086791" y="362561"/>
                  <a:pt x="35632" y="362561"/>
                </a:cubicBezTo>
                <a:cubicBezTo>
                  <a:pt x="40026" y="350312"/>
                  <a:pt x="44419" y="338064"/>
                  <a:pt x="49911" y="326929"/>
                </a:cubicBezTo>
                <a:close/>
                <a:moveTo>
                  <a:pt x="80336" y="270808"/>
                </a:moveTo>
                <a:lnTo>
                  <a:pt x="1043184" y="270808"/>
                </a:lnTo>
                <a:cubicBezTo>
                  <a:pt x="1049772" y="283056"/>
                  <a:pt x="1056359" y="294192"/>
                  <a:pt x="1061849" y="306440"/>
                </a:cubicBezTo>
                <a:cubicBezTo>
                  <a:pt x="1061849" y="306440"/>
                  <a:pt x="1061849" y="306440"/>
                  <a:pt x="60575" y="306440"/>
                </a:cubicBezTo>
                <a:cubicBezTo>
                  <a:pt x="67162" y="294192"/>
                  <a:pt x="73749" y="283056"/>
                  <a:pt x="80336" y="270808"/>
                </a:cubicBezTo>
                <a:close/>
                <a:moveTo>
                  <a:pt x="118780" y="216468"/>
                </a:moveTo>
                <a:lnTo>
                  <a:pt x="1004535" y="216468"/>
                </a:lnTo>
                <a:cubicBezTo>
                  <a:pt x="1013315" y="227325"/>
                  <a:pt x="1022096" y="239267"/>
                  <a:pt x="1029779" y="251210"/>
                </a:cubicBezTo>
                <a:cubicBezTo>
                  <a:pt x="1029779" y="251210"/>
                  <a:pt x="1029779" y="251210"/>
                  <a:pt x="93535" y="251210"/>
                </a:cubicBezTo>
                <a:cubicBezTo>
                  <a:pt x="101218" y="239267"/>
                  <a:pt x="109999" y="227325"/>
                  <a:pt x="118780" y="216468"/>
                </a:cubicBezTo>
                <a:close/>
                <a:moveTo>
                  <a:pt x="167462" y="161237"/>
                </a:moveTo>
                <a:cubicBezTo>
                  <a:pt x="167462" y="161237"/>
                  <a:pt x="167462" y="161237"/>
                  <a:pt x="954962" y="161237"/>
                </a:cubicBezTo>
                <a:cubicBezTo>
                  <a:pt x="965945" y="172157"/>
                  <a:pt x="976928" y="183076"/>
                  <a:pt x="987911" y="195088"/>
                </a:cubicBezTo>
                <a:cubicBezTo>
                  <a:pt x="987911" y="195088"/>
                  <a:pt x="987911" y="195088"/>
                  <a:pt x="134512" y="195088"/>
                </a:cubicBezTo>
                <a:cubicBezTo>
                  <a:pt x="144398" y="183076"/>
                  <a:pt x="155381" y="172157"/>
                  <a:pt x="167462" y="161237"/>
                </a:cubicBezTo>
                <a:close/>
                <a:moveTo>
                  <a:pt x="232593" y="105116"/>
                </a:moveTo>
                <a:lnTo>
                  <a:pt x="889623" y="105116"/>
                </a:lnTo>
                <a:cubicBezTo>
                  <a:pt x="905005" y="116252"/>
                  <a:pt x="919288" y="128500"/>
                  <a:pt x="933572" y="140749"/>
                </a:cubicBezTo>
                <a:cubicBezTo>
                  <a:pt x="933572" y="140749"/>
                  <a:pt x="933572" y="140749"/>
                  <a:pt x="189743" y="140749"/>
                </a:cubicBezTo>
                <a:cubicBezTo>
                  <a:pt x="202927" y="128500"/>
                  <a:pt x="218310" y="116252"/>
                  <a:pt x="232593" y="105116"/>
                </a:cubicBezTo>
                <a:close/>
                <a:moveTo>
                  <a:pt x="328456" y="50777"/>
                </a:moveTo>
                <a:lnTo>
                  <a:pt x="793967" y="50777"/>
                </a:lnTo>
                <a:cubicBezTo>
                  <a:pt x="817023" y="60604"/>
                  <a:pt x="837883" y="71524"/>
                  <a:pt x="858743" y="84627"/>
                </a:cubicBezTo>
                <a:cubicBezTo>
                  <a:pt x="858743" y="84627"/>
                  <a:pt x="858743" y="84627"/>
                  <a:pt x="263680" y="84627"/>
                </a:cubicBezTo>
                <a:cubicBezTo>
                  <a:pt x="284540" y="71524"/>
                  <a:pt x="306498" y="60604"/>
                  <a:pt x="328456" y="50777"/>
                </a:cubicBezTo>
                <a:close/>
                <a:moveTo>
                  <a:pt x="560766" y="0"/>
                </a:moveTo>
                <a:cubicBezTo>
                  <a:pt x="624489" y="0"/>
                  <a:pt x="684915" y="9799"/>
                  <a:pt x="742046" y="29397"/>
                </a:cubicBezTo>
                <a:cubicBezTo>
                  <a:pt x="742046" y="29397"/>
                  <a:pt x="742046" y="29397"/>
                  <a:pt x="379486" y="29397"/>
                </a:cubicBezTo>
                <a:cubicBezTo>
                  <a:pt x="436617" y="9799"/>
                  <a:pt x="498142" y="0"/>
                  <a:pt x="56076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46EB">
                  <a:alpha val="34000"/>
                </a:srgbClr>
              </a:gs>
              <a:gs pos="76000">
                <a:srgbClr val="1E46EB">
                  <a:alpha val="3000"/>
                </a:srgbClr>
              </a:gs>
              <a:gs pos="100000">
                <a:srgbClr val="1E46EB">
                  <a:alpha val="3000"/>
                </a:srgbClr>
              </a:gs>
            </a:gsLst>
            <a:lin ang="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 rot="1800000">
            <a:off x="325120" y="1469390"/>
            <a:ext cx="1123315" cy="112331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 err="1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用户真实需求还原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870700" y="4445"/>
            <a:ext cx="5321300" cy="6580505"/>
          </a:xfrm>
          <a:custGeom>
            <a:avLst/>
            <a:gdLst/>
            <a:ahLst/>
            <a:cxnLst/>
            <a:rect l="l" t="t" r="r" b="b"/>
            <a:pathLst>
              <a:path w="5321300" h="6580505">
                <a:moveTo>
                  <a:pt x="853585" y="0"/>
                </a:moveTo>
                <a:lnTo>
                  <a:pt x="5321300" y="0"/>
                </a:lnTo>
                <a:lnTo>
                  <a:pt x="5321300" y="6580505"/>
                </a:lnTo>
                <a:lnTo>
                  <a:pt x="916820" y="6580505"/>
                </a:lnTo>
                <a:lnTo>
                  <a:pt x="813147" y="6412810"/>
                </a:lnTo>
                <a:cubicBezTo>
                  <a:pt x="305157" y="5550353"/>
                  <a:pt x="0" y="4444664"/>
                  <a:pt x="0" y="3239111"/>
                </a:cubicBezTo>
                <a:cubicBezTo>
                  <a:pt x="0" y="2033558"/>
                  <a:pt x="305157" y="927868"/>
                  <a:pt x="813146" y="65411"/>
                </a:cubicBezTo>
                <a:close/>
              </a:path>
            </a:pathLst>
          </a:cu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6870700" y="4445"/>
            <a:ext cx="5321300" cy="65805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86777" y="1852295"/>
            <a:ext cx="10176510" cy="39433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  <a:effectLst>
            <a:outerShdw blurRad="50800" dist="50800" dir="2700000" algn="bl" rotWithShape="0">
              <a:srgbClr val="1E46EB">
                <a:alpha val="25882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1056005" y="1828800"/>
            <a:ext cx="10176510" cy="3943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44578" y="2144395"/>
            <a:ext cx="0" cy="3312160"/>
          </a:xfrm>
          <a:prstGeom prst="straightConnector1">
            <a:avLst/>
          </a:prstGeom>
          <a:noFill/>
          <a:ln w="12700">
            <a:solidFill>
              <a:srgbClr val="0B207A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1509078" y="2271395"/>
            <a:ext cx="428561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社交媒体创作者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509078" y="2775585"/>
            <a:ext cx="4284228" cy="11621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社交媒体创作者在生活中需要快速生成风格化图片、修复自拍并制作个性化头像</a:t>
            </a: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94463" y="2271395"/>
            <a:ext cx="4285615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电商小卖家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94463" y="2775585"/>
            <a:ext cx="4284228" cy="10668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电商小卖家在上新前需要快速制图、优化商品页，但现有工具无法实现商品图去背景、场景合成等操作，且操作复杂，效率低下。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1509078" y="3756641"/>
            <a:ext cx="42856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娱乐需求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1457759" y="4145946"/>
            <a:ext cx="4284228" cy="15314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大众需要AI作图满足平日生活中的巧思</a:t>
            </a:r>
            <a:r>
              <a:rPr lang="en-US" altLang="zh-CN" sz="1600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LocalCanvas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让人人都能拥有即时进行艺术创作的能力</a:t>
            </a:r>
            <a:endParaRPr lang="en-US" sz="16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00000">
            <a:off x="325120" y="1469390"/>
            <a:ext cx="1123315" cy="1123315"/>
          </a:xfrm>
          <a:custGeom>
            <a:avLst/>
            <a:gdLst/>
            <a:ahLst/>
            <a:cxnLst/>
            <a:rect l="l" t="t" r="r" b="b"/>
            <a:pathLst>
              <a:path w="1123315" h="1123315">
                <a:moveTo>
                  <a:pt x="411555" y="1103717"/>
                </a:moveTo>
                <a:cubicBezTo>
                  <a:pt x="411555" y="1103717"/>
                  <a:pt x="411555" y="1103717"/>
                  <a:pt x="711759" y="1103717"/>
                </a:cubicBezTo>
                <a:cubicBezTo>
                  <a:pt x="664474" y="1116783"/>
                  <a:pt x="613890" y="1123315"/>
                  <a:pt x="561107" y="1123315"/>
                </a:cubicBezTo>
                <a:cubicBezTo>
                  <a:pt x="509424" y="1123315"/>
                  <a:pt x="458840" y="1116783"/>
                  <a:pt x="411555" y="1103717"/>
                </a:cubicBezTo>
                <a:close/>
                <a:moveTo>
                  <a:pt x="279715" y="1047596"/>
                </a:moveTo>
                <a:lnTo>
                  <a:pt x="842709" y="1047596"/>
                </a:lnTo>
                <a:cubicBezTo>
                  <a:pt x="819662" y="1060625"/>
                  <a:pt x="796615" y="1072567"/>
                  <a:pt x="771374" y="1082338"/>
                </a:cubicBezTo>
                <a:cubicBezTo>
                  <a:pt x="771374" y="1082338"/>
                  <a:pt x="771374" y="1082338"/>
                  <a:pt x="349952" y="1082338"/>
                </a:cubicBezTo>
                <a:cubicBezTo>
                  <a:pt x="325808" y="1072567"/>
                  <a:pt x="301664" y="1060625"/>
                  <a:pt x="279715" y="1047596"/>
                </a:cubicBezTo>
                <a:close/>
                <a:moveTo>
                  <a:pt x="200433" y="992366"/>
                </a:moveTo>
                <a:lnTo>
                  <a:pt x="921991" y="992366"/>
                </a:lnTo>
                <a:cubicBezTo>
                  <a:pt x="906615" y="1004378"/>
                  <a:pt x="891240" y="1015297"/>
                  <a:pt x="875864" y="1026217"/>
                </a:cubicBezTo>
                <a:cubicBezTo>
                  <a:pt x="875864" y="1026217"/>
                  <a:pt x="875864" y="1026217"/>
                  <a:pt x="246560" y="1026217"/>
                </a:cubicBezTo>
                <a:cubicBezTo>
                  <a:pt x="230086" y="1015297"/>
                  <a:pt x="214710" y="1004378"/>
                  <a:pt x="200433" y="992366"/>
                </a:cubicBezTo>
                <a:close/>
                <a:moveTo>
                  <a:pt x="143421" y="936244"/>
                </a:moveTo>
                <a:lnTo>
                  <a:pt x="979003" y="936244"/>
                </a:lnTo>
                <a:cubicBezTo>
                  <a:pt x="968023" y="948493"/>
                  <a:pt x="957043" y="960742"/>
                  <a:pt x="944965" y="971877"/>
                </a:cubicBezTo>
                <a:cubicBezTo>
                  <a:pt x="944965" y="971877"/>
                  <a:pt x="944965" y="971877"/>
                  <a:pt x="177459" y="971877"/>
                </a:cubicBezTo>
                <a:cubicBezTo>
                  <a:pt x="165381" y="960742"/>
                  <a:pt x="153303" y="948493"/>
                  <a:pt x="143421" y="936244"/>
                </a:cubicBezTo>
                <a:close/>
                <a:moveTo>
                  <a:pt x="99771" y="881905"/>
                </a:moveTo>
                <a:lnTo>
                  <a:pt x="1023543" y="881905"/>
                </a:lnTo>
                <a:cubicBezTo>
                  <a:pt x="1014756" y="893916"/>
                  <a:pt x="1007067" y="904836"/>
                  <a:pt x="997181" y="915756"/>
                </a:cubicBezTo>
                <a:cubicBezTo>
                  <a:pt x="997181" y="915756"/>
                  <a:pt x="997181" y="915756"/>
                  <a:pt x="125034" y="915756"/>
                </a:cubicBezTo>
                <a:cubicBezTo>
                  <a:pt x="116247" y="904836"/>
                  <a:pt x="107459" y="893916"/>
                  <a:pt x="99771" y="881905"/>
                </a:cubicBezTo>
                <a:close/>
                <a:moveTo>
                  <a:pt x="65920" y="825784"/>
                </a:moveTo>
                <a:lnTo>
                  <a:pt x="1057394" y="825784"/>
                </a:lnTo>
                <a:cubicBezTo>
                  <a:pt x="1050806" y="837726"/>
                  <a:pt x="1044219" y="849669"/>
                  <a:pt x="1036533" y="860526"/>
                </a:cubicBezTo>
                <a:cubicBezTo>
                  <a:pt x="1036533" y="860526"/>
                  <a:pt x="1036533" y="860526"/>
                  <a:pt x="85683" y="860526"/>
                </a:cubicBezTo>
                <a:cubicBezTo>
                  <a:pt x="79095" y="849669"/>
                  <a:pt x="72507" y="837726"/>
                  <a:pt x="65920" y="825784"/>
                </a:cubicBezTo>
                <a:close/>
                <a:moveTo>
                  <a:pt x="39195" y="770553"/>
                </a:moveTo>
                <a:lnTo>
                  <a:pt x="1082337" y="770553"/>
                </a:lnTo>
                <a:cubicBezTo>
                  <a:pt x="1077945" y="781472"/>
                  <a:pt x="1072455" y="793484"/>
                  <a:pt x="1066965" y="804404"/>
                </a:cubicBezTo>
                <a:cubicBezTo>
                  <a:pt x="1066965" y="804404"/>
                  <a:pt x="1066965" y="804404"/>
                  <a:pt x="54568" y="804404"/>
                </a:cubicBezTo>
                <a:cubicBezTo>
                  <a:pt x="49077" y="793484"/>
                  <a:pt x="44685" y="781472"/>
                  <a:pt x="39195" y="770553"/>
                </a:cubicBezTo>
                <a:close/>
                <a:moveTo>
                  <a:pt x="20488" y="714432"/>
                </a:moveTo>
                <a:lnTo>
                  <a:pt x="1101935" y="714432"/>
                </a:lnTo>
                <a:cubicBezTo>
                  <a:pt x="1098642" y="726681"/>
                  <a:pt x="1094250" y="738929"/>
                  <a:pt x="1089859" y="750065"/>
                </a:cubicBezTo>
                <a:cubicBezTo>
                  <a:pt x="1089859" y="750065"/>
                  <a:pt x="1089859" y="750065"/>
                  <a:pt x="31468" y="750065"/>
                </a:cubicBezTo>
                <a:cubicBezTo>
                  <a:pt x="27076" y="738929"/>
                  <a:pt x="23782" y="726681"/>
                  <a:pt x="20488" y="714432"/>
                </a:cubicBezTo>
                <a:close/>
                <a:moveTo>
                  <a:pt x="7126" y="660092"/>
                </a:moveTo>
                <a:lnTo>
                  <a:pt x="1114406" y="660092"/>
                </a:lnTo>
                <a:cubicBezTo>
                  <a:pt x="1112209" y="671012"/>
                  <a:pt x="1110013" y="683023"/>
                  <a:pt x="1107815" y="693943"/>
                </a:cubicBezTo>
                <a:cubicBezTo>
                  <a:pt x="1107815" y="693943"/>
                  <a:pt x="1107815" y="693943"/>
                  <a:pt x="14815" y="693943"/>
                </a:cubicBezTo>
                <a:cubicBezTo>
                  <a:pt x="12618" y="683023"/>
                  <a:pt x="9323" y="671012"/>
                  <a:pt x="7126" y="660092"/>
                </a:cubicBezTo>
                <a:close/>
                <a:moveTo>
                  <a:pt x="891" y="603972"/>
                </a:moveTo>
                <a:lnTo>
                  <a:pt x="1122424" y="603972"/>
                </a:lnTo>
                <a:cubicBezTo>
                  <a:pt x="1121326" y="615914"/>
                  <a:pt x="1120227" y="627857"/>
                  <a:pt x="1118030" y="638713"/>
                </a:cubicBezTo>
                <a:cubicBezTo>
                  <a:pt x="1118030" y="638713"/>
                  <a:pt x="1118030" y="638713"/>
                  <a:pt x="5284" y="638713"/>
                </a:cubicBezTo>
                <a:cubicBezTo>
                  <a:pt x="3087" y="627857"/>
                  <a:pt x="1989" y="615914"/>
                  <a:pt x="891" y="603972"/>
                </a:cubicBezTo>
                <a:close/>
                <a:moveTo>
                  <a:pt x="0" y="548741"/>
                </a:moveTo>
                <a:cubicBezTo>
                  <a:pt x="0" y="548741"/>
                  <a:pt x="0" y="548741"/>
                  <a:pt x="1123315" y="548741"/>
                </a:cubicBezTo>
                <a:cubicBezTo>
                  <a:pt x="1123315" y="553195"/>
                  <a:pt x="1123315" y="556535"/>
                  <a:pt x="1123315" y="560990"/>
                </a:cubicBezTo>
                <a:cubicBezTo>
                  <a:pt x="1123315" y="568785"/>
                  <a:pt x="1123315" y="576579"/>
                  <a:pt x="1123315" y="584374"/>
                </a:cubicBezTo>
                <a:cubicBezTo>
                  <a:pt x="1123315" y="584374"/>
                  <a:pt x="1123315" y="584374"/>
                  <a:pt x="0" y="584374"/>
                </a:cubicBezTo>
                <a:cubicBezTo>
                  <a:pt x="0" y="576579"/>
                  <a:pt x="0" y="568785"/>
                  <a:pt x="0" y="560990"/>
                </a:cubicBezTo>
                <a:cubicBezTo>
                  <a:pt x="0" y="556535"/>
                  <a:pt x="0" y="553195"/>
                  <a:pt x="0" y="548741"/>
                </a:cubicBezTo>
                <a:close/>
                <a:moveTo>
                  <a:pt x="3087" y="492620"/>
                </a:moveTo>
                <a:lnTo>
                  <a:pt x="1119128" y="492620"/>
                </a:lnTo>
                <a:cubicBezTo>
                  <a:pt x="1121326" y="504868"/>
                  <a:pt x="1121326" y="516004"/>
                  <a:pt x="1122424" y="528252"/>
                </a:cubicBezTo>
                <a:cubicBezTo>
                  <a:pt x="1122424" y="528252"/>
                  <a:pt x="1122424" y="528252"/>
                  <a:pt x="891" y="528252"/>
                </a:cubicBezTo>
                <a:cubicBezTo>
                  <a:pt x="891" y="516004"/>
                  <a:pt x="1989" y="504868"/>
                  <a:pt x="3087" y="492620"/>
                </a:cubicBezTo>
                <a:close/>
                <a:moveTo>
                  <a:pt x="12823" y="438280"/>
                </a:moveTo>
                <a:lnTo>
                  <a:pt x="1109601" y="438280"/>
                </a:lnTo>
                <a:cubicBezTo>
                  <a:pt x="1111797" y="449137"/>
                  <a:pt x="1113993" y="461080"/>
                  <a:pt x="1116188" y="473022"/>
                </a:cubicBezTo>
                <a:cubicBezTo>
                  <a:pt x="1116188" y="473022"/>
                  <a:pt x="1116188" y="473022"/>
                  <a:pt x="6235" y="473022"/>
                </a:cubicBezTo>
                <a:cubicBezTo>
                  <a:pt x="8431" y="461080"/>
                  <a:pt x="10627" y="449137"/>
                  <a:pt x="12823" y="438280"/>
                </a:cubicBezTo>
                <a:close/>
                <a:moveTo>
                  <a:pt x="28589" y="382159"/>
                </a:moveTo>
                <a:lnTo>
                  <a:pt x="1094726" y="382159"/>
                </a:lnTo>
                <a:cubicBezTo>
                  <a:pt x="1098020" y="394101"/>
                  <a:pt x="1101314" y="404958"/>
                  <a:pt x="1104608" y="416901"/>
                </a:cubicBezTo>
                <a:cubicBezTo>
                  <a:pt x="1104608" y="416901"/>
                  <a:pt x="1104608" y="416901"/>
                  <a:pt x="18707" y="416901"/>
                </a:cubicBezTo>
                <a:cubicBezTo>
                  <a:pt x="20903" y="404958"/>
                  <a:pt x="25295" y="394101"/>
                  <a:pt x="28589" y="382159"/>
                </a:cubicBezTo>
                <a:close/>
                <a:moveTo>
                  <a:pt x="49911" y="326929"/>
                </a:moveTo>
                <a:lnTo>
                  <a:pt x="1071414" y="326929"/>
                </a:lnTo>
                <a:cubicBezTo>
                  <a:pt x="1076906" y="338064"/>
                  <a:pt x="1082398" y="350312"/>
                  <a:pt x="1086791" y="362561"/>
                </a:cubicBezTo>
                <a:cubicBezTo>
                  <a:pt x="1086791" y="362561"/>
                  <a:pt x="1086791" y="362561"/>
                  <a:pt x="35632" y="362561"/>
                </a:cubicBezTo>
                <a:cubicBezTo>
                  <a:pt x="40026" y="350312"/>
                  <a:pt x="44419" y="338064"/>
                  <a:pt x="49911" y="326929"/>
                </a:cubicBezTo>
                <a:close/>
                <a:moveTo>
                  <a:pt x="80336" y="270808"/>
                </a:moveTo>
                <a:lnTo>
                  <a:pt x="1043184" y="270808"/>
                </a:lnTo>
                <a:cubicBezTo>
                  <a:pt x="1049772" y="283056"/>
                  <a:pt x="1056359" y="294192"/>
                  <a:pt x="1061849" y="306440"/>
                </a:cubicBezTo>
                <a:cubicBezTo>
                  <a:pt x="1061849" y="306440"/>
                  <a:pt x="1061849" y="306440"/>
                  <a:pt x="60575" y="306440"/>
                </a:cubicBezTo>
                <a:cubicBezTo>
                  <a:pt x="67162" y="294192"/>
                  <a:pt x="73749" y="283056"/>
                  <a:pt x="80336" y="270808"/>
                </a:cubicBezTo>
                <a:close/>
                <a:moveTo>
                  <a:pt x="118780" y="216468"/>
                </a:moveTo>
                <a:lnTo>
                  <a:pt x="1004535" y="216468"/>
                </a:lnTo>
                <a:cubicBezTo>
                  <a:pt x="1013315" y="227325"/>
                  <a:pt x="1022096" y="239267"/>
                  <a:pt x="1029779" y="251210"/>
                </a:cubicBezTo>
                <a:cubicBezTo>
                  <a:pt x="1029779" y="251210"/>
                  <a:pt x="1029779" y="251210"/>
                  <a:pt x="93535" y="251210"/>
                </a:cubicBezTo>
                <a:cubicBezTo>
                  <a:pt x="101218" y="239267"/>
                  <a:pt x="109999" y="227325"/>
                  <a:pt x="118780" y="216468"/>
                </a:cubicBezTo>
                <a:close/>
                <a:moveTo>
                  <a:pt x="167462" y="161237"/>
                </a:moveTo>
                <a:cubicBezTo>
                  <a:pt x="167462" y="161237"/>
                  <a:pt x="167462" y="161237"/>
                  <a:pt x="954962" y="161237"/>
                </a:cubicBezTo>
                <a:cubicBezTo>
                  <a:pt x="965945" y="172157"/>
                  <a:pt x="976928" y="183076"/>
                  <a:pt x="987911" y="195088"/>
                </a:cubicBezTo>
                <a:cubicBezTo>
                  <a:pt x="987911" y="195088"/>
                  <a:pt x="987911" y="195088"/>
                  <a:pt x="134512" y="195088"/>
                </a:cubicBezTo>
                <a:cubicBezTo>
                  <a:pt x="144398" y="183076"/>
                  <a:pt x="155381" y="172157"/>
                  <a:pt x="167462" y="161237"/>
                </a:cubicBezTo>
                <a:close/>
                <a:moveTo>
                  <a:pt x="232593" y="105116"/>
                </a:moveTo>
                <a:lnTo>
                  <a:pt x="889623" y="105116"/>
                </a:lnTo>
                <a:cubicBezTo>
                  <a:pt x="905005" y="116252"/>
                  <a:pt x="919288" y="128500"/>
                  <a:pt x="933572" y="140749"/>
                </a:cubicBezTo>
                <a:cubicBezTo>
                  <a:pt x="933572" y="140749"/>
                  <a:pt x="933572" y="140749"/>
                  <a:pt x="189743" y="140749"/>
                </a:cubicBezTo>
                <a:cubicBezTo>
                  <a:pt x="202927" y="128500"/>
                  <a:pt x="218310" y="116252"/>
                  <a:pt x="232593" y="105116"/>
                </a:cubicBezTo>
                <a:close/>
                <a:moveTo>
                  <a:pt x="328456" y="50777"/>
                </a:moveTo>
                <a:lnTo>
                  <a:pt x="793967" y="50777"/>
                </a:lnTo>
                <a:cubicBezTo>
                  <a:pt x="817023" y="60604"/>
                  <a:pt x="837883" y="71524"/>
                  <a:pt x="858743" y="84627"/>
                </a:cubicBezTo>
                <a:cubicBezTo>
                  <a:pt x="858743" y="84627"/>
                  <a:pt x="858743" y="84627"/>
                  <a:pt x="263680" y="84627"/>
                </a:cubicBezTo>
                <a:cubicBezTo>
                  <a:pt x="284540" y="71524"/>
                  <a:pt x="306498" y="60604"/>
                  <a:pt x="328456" y="50777"/>
                </a:cubicBezTo>
                <a:close/>
                <a:moveTo>
                  <a:pt x="560766" y="0"/>
                </a:moveTo>
                <a:cubicBezTo>
                  <a:pt x="624489" y="0"/>
                  <a:pt x="684915" y="9799"/>
                  <a:pt x="742046" y="29397"/>
                </a:cubicBezTo>
                <a:cubicBezTo>
                  <a:pt x="742046" y="29397"/>
                  <a:pt x="742046" y="29397"/>
                  <a:pt x="379486" y="29397"/>
                </a:cubicBezTo>
                <a:cubicBezTo>
                  <a:pt x="436617" y="9799"/>
                  <a:pt x="498142" y="0"/>
                  <a:pt x="560766" y="0"/>
                </a:cubicBezTo>
                <a:close/>
              </a:path>
            </a:pathLst>
          </a:custGeom>
          <a:gradFill flip="none" rotWithShape="1">
            <a:gsLst>
              <a:gs pos="0">
                <a:srgbClr val="1E46EB">
                  <a:alpha val="34000"/>
                </a:srgbClr>
              </a:gs>
              <a:gs pos="76000">
                <a:srgbClr val="1E46EB">
                  <a:alpha val="3000"/>
                </a:srgbClr>
              </a:gs>
              <a:gs pos="100000">
                <a:srgbClr val="1E46EB">
                  <a:alpha val="3000"/>
                </a:srgbClr>
              </a:gs>
            </a:gsLst>
            <a:lin ang="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 rot="1800000">
            <a:off x="325120" y="1469390"/>
            <a:ext cx="1123315" cy="1123315"/>
          </a:xfrm>
          <a:prstGeom prst="rect">
            <a:avLst/>
          </a:prstGeom>
          <a:noFill/>
        </p:spPr>
        <p:txBody>
          <a:bodyPr wrap="square" lIns="45720" tIns="91440" rIns="91440" bIns="45720" rtlCol="0" anchor="t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95630" y="487045"/>
            <a:ext cx="1116012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 err="1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市场分析</a:t>
            </a:r>
            <a:r>
              <a:rPr lang="en-US" altLang="zh-CN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-</a:t>
            </a:r>
            <a:r>
              <a:rPr lang="zh-CN" altLang="en-US" sz="3600" b="1" dirty="0">
                <a:solidFill>
                  <a:srgbClr val="1E46E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竞争格局分析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solidFill>
            <a:srgbClr val="1CA97E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318" y="658495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318" y="6705600"/>
            <a:ext cx="12191365" cy="152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0" y="465455"/>
            <a:ext cx="437515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10"/>
          <p:cNvSpPr/>
          <p:nvPr/>
        </p:nvSpPr>
        <p:spPr>
          <a:xfrm>
            <a:off x="488315" y="465455"/>
            <a:ext cx="76200" cy="6477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870700" y="4445"/>
            <a:ext cx="5321300" cy="6580505"/>
          </a:xfrm>
          <a:custGeom>
            <a:avLst/>
            <a:gdLst/>
            <a:ahLst/>
            <a:cxnLst/>
            <a:rect l="l" t="t" r="r" b="b"/>
            <a:pathLst>
              <a:path w="5321300" h="6580505">
                <a:moveTo>
                  <a:pt x="853585" y="0"/>
                </a:moveTo>
                <a:lnTo>
                  <a:pt x="5321300" y="0"/>
                </a:lnTo>
                <a:lnTo>
                  <a:pt x="5321300" y="6580505"/>
                </a:lnTo>
                <a:lnTo>
                  <a:pt x="916820" y="6580505"/>
                </a:lnTo>
                <a:lnTo>
                  <a:pt x="813147" y="6412810"/>
                </a:lnTo>
                <a:cubicBezTo>
                  <a:pt x="305157" y="5550353"/>
                  <a:pt x="0" y="4444664"/>
                  <a:pt x="0" y="3239111"/>
                </a:cubicBezTo>
                <a:cubicBezTo>
                  <a:pt x="0" y="2033558"/>
                  <a:pt x="305157" y="927868"/>
                  <a:pt x="813146" y="65411"/>
                </a:cubicBezTo>
                <a:close/>
              </a:path>
            </a:pathLst>
          </a:custGeom>
          <a:solidFill>
            <a:srgbClr val="1E46EB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2"/>
          <p:cNvSpPr/>
          <p:nvPr/>
        </p:nvSpPr>
        <p:spPr>
          <a:xfrm>
            <a:off x="6870700" y="4445"/>
            <a:ext cx="5321300" cy="658050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86777" y="1852295"/>
            <a:ext cx="10176510" cy="39433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9050">
            <a:solidFill>
              <a:srgbClr val="D2DAFB"/>
            </a:solidFill>
            <a:prstDash val="solid"/>
          </a:ln>
          <a:effectLst>
            <a:outerShdw blurRad="50800" dist="50800" dir="2700000" algn="bl" rotWithShape="0">
              <a:srgbClr val="1E46EB">
                <a:alpha val="25882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4"/>
          <p:cNvSpPr/>
          <p:nvPr/>
        </p:nvSpPr>
        <p:spPr>
          <a:xfrm>
            <a:off x="1056005" y="1828800"/>
            <a:ext cx="10176510" cy="39433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44578" y="2144395"/>
            <a:ext cx="0" cy="3312160"/>
          </a:xfrm>
          <a:prstGeom prst="straightConnector1">
            <a:avLst/>
          </a:prstGeom>
          <a:noFill/>
          <a:ln w="12700">
            <a:solidFill>
              <a:srgbClr val="0B207A"/>
            </a:solidFill>
            <a:prstDash val="dash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1056005" y="2271395"/>
            <a:ext cx="503999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（</a:t>
            </a:r>
            <a:r>
              <a:rPr lang="en-US" sz="2400" b="1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移动端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Photo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Room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</a:t>
            </a:r>
            <a:r>
              <a:rPr lang="en-US" altLang="zh-CN" sz="2400" b="1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PicsArt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509078" y="2775585"/>
            <a:ext cx="4284228" cy="7927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494463" y="2271395"/>
            <a:ext cx="42856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（桌面端）</a:t>
            </a: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Photoshop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94463" y="2775585"/>
            <a:ext cx="4284228" cy="4231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1509078" y="2782253"/>
            <a:ext cx="4284228" cy="26400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/>
              <a:t>-</a:t>
            </a:r>
            <a:r>
              <a:rPr lang="zh-CN" altLang="en-US" sz="1600" dirty="0"/>
              <a:t> 局部控制：</a:t>
            </a:r>
            <a:r>
              <a:rPr lang="en-US" sz="1600" dirty="0" err="1"/>
              <a:t>PhotoRoom</a:t>
            </a:r>
            <a:r>
              <a:rPr lang="zh-CN" altLang="en-US" sz="1600" dirty="0"/>
              <a:t>主要聚焦全局背景替换，而</a:t>
            </a:r>
            <a:r>
              <a:rPr lang="en-US" sz="1600" dirty="0" err="1"/>
              <a:t>LocalCanvas</a:t>
            </a:r>
            <a:r>
              <a:rPr lang="zh-CN" altLang="en-US" sz="1600" dirty="0"/>
              <a:t>的触控遮罩允许对图片任意部分进行编辑。</a:t>
            </a:r>
            <a:endParaRPr lang="zh-CN" altLang="en-US" sz="1600" dirty="0"/>
          </a:p>
          <a:p>
            <a:pPr algn="just">
              <a:lnSpc>
                <a:spcPct val="150000"/>
              </a:lnSpc>
            </a:pPr>
            <a:r>
              <a:rPr lang="en-US" altLang="zh-CN" sz="1600" dirty="0"/>
              <a:t>- </a:t>
            </a:r>
            <a:r>
              <a:rPr lang="zh-CN" altLang="en-US" sz="1600" dirty="0"/>
              <a:t>上下文感知： 竞争对手均无此功能，这是独特的差异化优势。</a:t>
            </a:r>
            <a:endParaRPr lang="zh-CN" altLang="en-US" sz="1600" dirty="0"/>
          </a:p>
          <a:p>
            <a:pPr algn="just">
              <a:lnSpc>
                <a:spcPct val="150000"/>
              </a:lnSpc>
            </a:pPr>
            <a:r>
              <a:rPr lang="en-US" altLang="zh-CN" sz="1600" dirty="0"/>
              <a:t>- </a:t>
            </a:r>
            <a:r>
              <a:rPr lang="zh-CN" altLang="en-US" sz="1600" dirty="0"/>
              <a:t>工作流整合： 将拍摄、编辑、生成、导出整合为无缝流程，而非零散的功能点。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6494463" y="2775585"/>
            <a:ext cx="4284228" cy="26400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/>
              <a:t>- </a:t>
            </a:r>
            <a:r>
              <a:rPr lang="zh-CN" altLang="en-US" sz="1600" dirty="0"/>
              <a:t>移动端原生与便捷性： 针对手机触控优化，无需在手机上使用笨重的桌面端应用或频繁在应用间切换。</a:t>
            </a:r>
            <a:endParaRPr lang="zh-CN" altLang="en-US" sz="1600" dirty="0"/>
          </a:p>
          <a:p>
            <a:pPr algn="just">
              <a:lnSpc>
                <a:spcPct val="150000"/>
              </a:lnSpc>
            </a:pPr>
            <a:r>
              <a:rPr lang="en-US" altLang="zh-CN" sz="1600" dirty="0"/>
              <a:t>- </a:t>
            </a:r>
            <a:r>
              <a:rPr lang="zh-CN" altLang="en-US" sz="1600" dirty="0"/>
              <a:t>学习成本极低： 相比</a:t>
            </a:r>
            <a:r>
              <a:rPr lang="en-US" altLang="zh-CN" sz="1600" dirty="0"/>
              <a:t>Photoshop</a:t>
            </a:r>
            <a:r>
              <a:rPr lang="zh-CN" altLang="en-US" sz="1600" dirty="0"/>
              <a:t>复杂的界面，</a:t>
            </a:r>
            <a:r>
              <a:rPr lang="en-US" altLang="zh-CN" sz="1600" dirty="0" err="1"/>
              <a:t>LocalCanvas</a:t>
            </a:r>
            <a:r>
              <a:rPr lang="zh-CN" altLang="en-US" sz="1600" dirty="0"/>
              <a:t>的操作直观简单。</a:t>
            </a:r>
            <a:endParaRPr lang="zh-CN" altLang="en-US" sz="1600" dirty="0"/>
          </a:p>
          <a:p>
            <a:pPr algn="just">
              <a:lnSpc>
                <a:spcPct val="150000"/>
              </a:lnSpc>
            </a:pPr>
            <a:r>
              <a:rPr lang="en-US" altLang="zh-CN" sz="1600" dirty="0"/>
              <a:t>- </a:t>
            </a:r>
            <a:r>
              <a:rPr lang="zh-CN" altLang="en-US" sz="1600" dirty="0"/>
              <a:t>场景驱动： 内置工作流直接解决高频问题，无需用户从零开始构思</a:t>
            </a:r>
            <a:r>
              <a:rPr lang="en-US" altLang="zh-CN" sz="1600" dirty="0"/>
              <a:t>Prompt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4084</Words>
  <Application>WPS 文字</Application>
  <PresentationFormat>宽屏</PresentationFormat>
  <Paragraphs>308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MiSans</vt:lpstr>
      <vt:lpstr>MiSans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LocalCanvas：重塑移动端AI视觉创作</dc:title>
  <dc:creator>Kimi</dc:creator>
  <dc:subject>LocalCanvas：重塑移动端AI视觉创作</dc:subject>
  <cp:lastModifiedBy>陌名</cp:lastModifiedBy>
  <cp:revision>4</cp:revision>
  <dcterms:created xsi:type="dcterms:W3CDTF">2025-10-21T13:23:54Z</dcterms:created>
  <dcterms:modified xsi:type="dcterms:W3CDTF">2025-10-21T13:23:54Z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{"Label":"LocalCanvas：重塑移动端AI视觉创作","ContentProducer":"001191110108MACG2KBH8F10000","ProduceID":"d3pkbn7kgnum6pfpjt2g","ReservedCode1":"","ContentPropagator":"001191110108MACG2KBH8F20000","PropagateID":"d3pkbn7kgnum6pfpjt2g","ReservedCode2":""}</vt:lpwstr>
  </property>
  <property fmtid="{D5CDD505-2E9C-101B-9397-08002B2CF9AE}" pid="3" name="ICV">
    <vt:lpwstr>A8DF14CC23C5D4637C85F768672A2D92_43</vt:lpwstr>
  </property>
  <property fmtid="{D5CDD505-2E9C-101B-9397-08002B2CF9AE}" pid="4" name="KSOProductBuildVer">
    <vt:lpwstr>2052-12.1.22553.22553</vt:lpwstr>
  </property>
</Properties>
</file>